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47"/>
    <p:restoredTop sz="95542"/>
  </p:normalViewPr>
  <p:slideViewPr>
    <p:cSldViewPr snapToGrid="0" snapToObjects="1">
      <p:cViewPr varScale="1">
        <p:scale>
          <a:sx n="107" d="100"/>
          <a:sy n="107" d="100"/>
        </p:scale>
        <p:origin x="1216" y="47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11/21/25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11/21/25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11/21/25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11/21/25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11/21/25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11/21/25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11/21/25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11/21/25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11/21/25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11/21/25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11/21/25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11/21/25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11/21/25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0.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0.png"/><Relationship Id="rId4" Type="http://schemas.openxmlformats.org/officeDocument/2006/relationships/image" Target="../media/image43.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0.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2.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6.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0.png"/></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9461091" y="6340568"/>
            <a:ext cx="2133600" cy="365125"/>
          </a:xfrm>
        </p:spPr>
        <p:txBody>
          <a:bodyPr/>
          <a:lstStyle/>
          <a:p>
            <a:fld id="{FA32F8ED-EEB4-4D51-9E8E-3B145D9B9811}" type="slidenum">
              <a:rPr lang="en-US" smtClean="0"/>
              <a:pPr/>
              <a:t>104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22007" y="1644386"/>
                <a:ext cx="6237944" cy="4154984"/>
              </a:xfrm>
              <a:prstGeom prst="rect">
                <a:avLst/>
              </a:prstGeom>
              <a:noFill/>
            </p:spPr>
            <p:txBody>
              <a:bodyPr wrap="square" rtlCol="0">
                <a:spAutoFit/>
              </a:bodyPr>
              <a:lstStyle/>
              <a:p>
                <a:pPr lvl="0"/>
                <a:endParaRPr lang="en-US" sz="20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Try</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 R</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 10K</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100𝜇F</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Calibri" panose="020F0502020204030204" pitchFamily="34" charset="0"/>
                    <a:cs typeface="Calibri" panose="020F050202020403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22007" y="1644386"/>
                <a:ext cx="6237944" cy="4154984"/>
              </a:xfrm>
              <a:prstGeom prst="rect">
                <a:avLst/>
              </a:prstGeom>
              <a:blipFill>
                <a:blip r:embed="rId3"/>
                <a:stretch>
                  <a:fillRect l="-1016" r="-81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B797BD-4046-EDA0-6814-968DBCB16F21}"/>
              </a:ext>
            </a:extLst>
          </p:cNvPr>
          <p:cNvGrpSpPr/>
          <p:nvPr/>
        </p:nvGrpSpPr>
        <p:grpSpPr>
          <a:xfrm>
            <a:off x="7154577" y="1684533"/>
            <a:ext cx="4740849" cy="4146361"/>
            <a:chOff x="6565601" y="1953474"/>
            <a:chExt cx="4740849" cy="4146361"/>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2720" y="432393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dirty="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29188" y="3581248"/>
              <a:ext cx="562708" cy="307777"/>
            </a:xfrm>
            <a:prstGeom prst="rect">
              <a:avLst/>
            </a:prstGeom>
            <a:noFill/>
          </p:spPr>
          <p:txBody>
            <a:bodyPr wrap="square" rtlCol="0">
              <a:spAutoFit/>
            </a:bodyPr>
            <a:lstStyle/>
            <a:p>
              <a:r>
                <a:rPr lang="en-US" sz="1400" dirty="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87208"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6" name="TextBox 265">
              <a:extLst>
                <a:ext uri="{FF2B5EF4-FFF2-40B4-BE49-F238E27FC236}">
                  <a16:creationId xmlns:a16="http://schemas.microsoft.com/office/drawing/2014/main" id="{62E11A25-91A5-F943-AAF1-8E5A134C3217}"/>
                </a:ext>
              </a:extLst>
            </p:cNvPr>
            <p:cNvSpPr txBox="1"/>
            <p:nvPr/>
          </p:nvSpPr>
          <p:spPr>
            <a:xfrm>
              <a:off x="9809066" y="3374883"/>
              <a:ext cx="562708" cy="307777"/>
            </a:xfrm>
            <a:prstGeom prst="rect">
              <a:avLst/>
            </a:prstGeom>
            <a:noFill/>
          </p:spPr>
          <p:txBody>
            <a:bodyPr wrap="square" rtlCol="0">
              <a:spAutoFit/>
            </a:bodyPr>
            <a:lstStyle/>
            <a:p>
              <a:r>
                <a:rPr lang="en-US" sz="1400" dirty="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867626" y="3652069"/>
              <a:ext cx="49377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53474"/>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67626" y="3149089"/>
              <a:ext cx="51206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37226" y="260804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345989" cy="307777"/>
            </a:xfrm>
            <a:prstGeom prst="rect">
              <a:avLst/>
            </a:prstGeom>
            <a:noFill/>
          </p:spPr>
          <p:txBody>
            <a:bodyPr wrap="square" rtlCol="0">
              <a:spAutoFit/>
            </a:bodyPr>
            <a:lstStyle/>
            <a:p>
              <a:r>
                <a:rPr lang="en-US" sz="1400" dirty="0"/>
                <a:t>R</a:t>
              </a:r>
              <a:r>
                <a:rPr lang="en-US" sz="1400" baseline="-25000" dirty="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77549"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96CB6B0-A5CA-8140-86E1-3C5FBB04C1BA}"/>
                </a:ext>
              </a:extLst>
            </p:cNvPr>
            <p:cNvSpPr txBox="1"/>
            <p:nvPr/>
          </p:nvSpPr>
          <p:spPr>
            <a:xfrm>
              <a:off x="10743742" y="3400705"/>
              <a:ext cx="562708" cy="307777"/>
            </a:xfrm>
            <a:prstGeom prst="rect">
              <a:avLst/>
            </a:prstGeom>
            <a:noFill/>
          </p:spPr>
          <p:txBody>
            <a:bodyPr wrap="square" rtlCol="0">
              <a:spAutoFit/>
            </a:bodyPr>
            <a:lstStyle/>
            <a:p>
              <a:r>
                <a:rPr lang="en-US" sz="1400" dirty="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3" name="Oval 112">
              <a:extLst>
                <a:ext uri="{FF2B5EF4-FFF2-40B4-BE49-F238E27FC236}">
                  <a16:creationId xmlns:a16="http://schemas.microsoft.com/office/drawing/2014/main" id="{C107F18A-AD7E-9141-937F-81DFACF681AA}"/>
                </a:ext>
              </a:extLst>
            </p:cNvPr>
            <p:cNvSpPr/>
            <p:nvPr/>
          </p:nvSpPr>
          <p:spPr>
            <a:xfrm>
              <a:off x="9803233" y="2454322"/>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05795" y="2750040"/>
              <a:ext cx="288486" cy="382287"/>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
          <p:nvSpPr>
            <p:cNvPr id="6" name="Freeform 12">
              <a:extLst>
                <a:ext uri="{FF2B5EF4-FFF2-40B4-BE49-F238E27FC236}">
                  <a16:creationId xmlns:a16="http://schemas.microsoft.com/office/drawing/2014/main" id="{4D822130-51ED-8C82-A888-AEAD90014819}"/>
                </a:ext>
              </a:extLst>
            </p:cNvPr>
            <p:cNvSpPr>
              <a:spLocks noChangeAspect="1"/>
            </p:cNvSpPr>
            <p:nvPr/>
          </p:nvSpPr>
          <p:spPr bwMode="auto">
            <a:xfrm>
              <a:off x="7828767" y="358572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F1CC5D03-6021-1120-9CFC-3B59365D6606}"/>
                </a:ext>
              </a:extLst>
            </p:cNvPr>
            <p:cNvSpPr/>
            <p:nvPr/>
          </p:nvSpPr>
          <p:spPr>
            <a:xfrm>
              <a:off x="9805025" y="270354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D6DE774E-C17F-ECF6-CDD1-6E33FDBB068A}"/>
                </a:ext>
              </a:extLst>
            </p:cNvPr>
            <p:cNvSpPr/>
            <p:nvPr/>
          </p:nvSpPr>
          <p:spPr>
            <a:xfrm>
              <a:off x="9892879" y="33185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40AF9610-114C-9DEF-FD42-7CC6C8CFD2D1}"/>
                </a:ext>
              </a:extLst>
            </p:cNvPr>
            <p:cNvSpPr/>
            <p:nvPr/>
          </p:nvSpPr>
          <p:spPr>
            <a:xfrm>
              <a:off x="10529376" y="384744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BF33EAC9-7B6B-F834-8421-B2BB2E3FB328}"/>
                </a:ext>
              </a:extLst>
            </p:cNvPr>
            <p:cNvSpPr/>
            <p:nvPr/>
          </p:nvSpPr>
          <p:spPr>
            <a:xfrm>
              <a:off x="10541924" y="36233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1051315" y="1572984"/>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077200"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1177729" y="2280228"/>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1113183" y="4946462"/>
            <a:ext cx="2659702" cy="338554"/>
          </a:xfrm>
          <a:prstGeom prst="rect">
            <a:avLst/>
          </a:prstGeom>
          <a:noFill/>
        </p:spPr>
        <p:txBody>
          <a:bodyPr wrap="none" rtlCol="0">
            <a:spAutoFit/>
          </a:bodyPr>
          <a:lstStyle/>
          <a:p>
            <a:r>
              <a:rPr lang="en-US" sz="1600" dirty="0"/>
              <a:t>Diagram credit: </a:t>
            </a:r>
            <a:r>
              <a:rPr lang="en-US" sz="1600" dirty="0" err="1"/>
              <a:t>Sparkfun</a:t>
            </a:r>
            <a:endParaRPr lang="en-US" sz="1600" dirty="0"/>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160656"/>
            <a:ext cx="9748411" cy="868362"/>
          </a:xfrm>
        </p:spPr>
        <p:txBody>
          <a:bodyPr anchor="ctr">
            <a:normAutofit/>
          </a:bodyPr>
          <a:lstStyle/>
          <a:p>
            <a:pPr algn="ctr"/>
            <a:r>
              <a:rPr lang="en-US" sz="4400" dirty="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71819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dirty="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sp>
        <p:nvSpPr>
          <p:cNvPr id="4" name="Oval 14">
            <a:extLst>
              <a:ext uri="{FF2B5EF4-FFF2-40B4-BE49-F238E27FC236}">
                <a16:creationId xmlns:a16="http://schemas.microsoft.com/office/drawing/2014/main" id="{362D29C8-8F5C-516F-A4B9-D761F0D2B676}"/>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 name="Group 18">
            <a:extLst>
              <a:ext uri="{FF2B5EF4-FFF2-40B4-BE49-F238E27FC236}">
                <a16:creationId xmlns:a16="http://schemas.microsoft.com/office/drawing/2014/main" id="{54204073-27B8-1203-CF95-B6C2BB057B0A}"/>
              </a:ext>
            </a:extLst>
          </p:cNvPr>
          <p:cNvGrpSpPr/>
          <p:nvPr/>
        </p:nvGrpSpPr>
        <p:grpSpPr>
          <a:xfrm>
            <a:off x="9511308" y="965741"/>
            <a:ext cx="2170807" cy="1935123"/>
            <a:chOff x="9511308" y="965741"/>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511308" y="2242600"/>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695191" y="1418709"/>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55" name="Oval 54">
              <a:extLst>
                <a:ext uri="{FF2B5EF4-FFF2-40B4-BE49-F238E27FC236}">
                  <a16:creationId xmlns:a16="http://schemas.microsoft.com/office/drawing/2014/main" id="{45043902-D26B-EB48-901E-68745D4B28C8}"/>
                </a:ext>
              </a:extLst>
            </p:cNvPr>
            <p:cNvSpPr>
              <a:spLocks noChangeArrowheads="1"/>
            </p:cNvSpPr>
            <p:nvPr/>
          </p:nvSpPr>
          <p:spPr bwMode="auto">
            <a:xfrm>
              <a:off x="10752426" y="2758658"/>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rrowheads="1"/>
            </p:cNvSpPr>
            <p:nvPr/>
          </p:nvSpPr>
          <p:spPr bwMode="auto">
            <a:xfrm>
              <a:off x="10712491" y="2711256"/>
              <a:ext cx="159740" cy="18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TextBox 9">
              <a:extLst>
                <a:ext uri="{FF2B5EF4-FFF2-40B4-BE49-F238E27FC236}">
                  <a16:creationId xmlns:a16="http://schemas.microsoft.com/office/drawing/2014/main" id="{60E995E0-3102-BE40-BA3A-0FD14FDDD9FA}"/>
                </a:ext>
              </a:extLst>
            </p:cNvPr>
            <p:cNvSpPr txBox="1"/>
            <p:nvPr/>
          </p:nvSpPr>
          <p:spPr>
            <a:xfrm>
              <a:off x="10418075" y="1587794"/>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244786" y="2333168"/>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0718143" y="2147645"/>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410538" y="2375441"/>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034315" y="2812512"/>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a:off x="10832296" y="2130480"/>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057063" y="1415674"/>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9903171" y="2063816"/>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604168" y="1417616"/>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288690" y="21476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288690" y="26429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296981" y="1087083"/>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220038" y="965741"/>
              <a:ext cx="379163" cy="307777"/>
            </a:xfrm>
            <a:prstGeom prst="rect">
              <a:avLst/>
            </a:prstGeom>
            <a:noFill/>
          </p:spPr>
          <p:txBody>
            <a:bodyPr wrap="square" rtlCol="0">
              <a:spAutoFit/>
            </a:bodyPr>
            <a:lstStyle/>
            <a:p>
              <a:r>
                <a:rPr lang="en-US" sz="1400" dirty="0"/>
                <a:t>L</a:t>
              </a:r>
              <a:endParaRPr lang="en-US" sz="1400" baseline="-25000" dirty="0"/>
            </a:p>
          </p:txBody>
        </p:sp>
        <p:sp>
          <p:nvSpPr>
            <p:cNvPr id="12" name="Oval 11">
              <a:extLst>
                <a:ext uri="{FF2B5EF4-FFF2-40B4-BE49-F238E27FC236}">
                  <a16:creationId xmlns:a16="http://schemas.microsoft.com/office/drawing/2014/main" id="{7FDCC7FD-99A5-353B-DFB1-C1B0ADFC53CA}"/>
                </a:ext>
              </a:extLst>
            </p:cNvPr>
            <p:cNvSpPr>
              <a:spLocks noChangeArrowheads="1"/>
            </p:cNvSpPr>
            <p:nvPr/>
          </p:nvSpPr>
          <p:spPr bwMode="auto">
            <a:xfrm>
              <a:off x="10743460" y="208271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Oval 12">
              <a:extLst>
                <a:ext uri="{FF2B5EF4-FFF2-40B4-BE49-F238E27FC236}">
                  <a16:creationId xmlns:a16="http://schemas.microsoft.com/office/drawing/2014/main" id="{E990F399-3553-49E6-DCE2-787B5D678273}"/>
                </a:ext>
              </a:extLst>
            </p:cNvPr>
            <p:cNvSpPr>
              <a:spLocks noChangeArrowheads="1"/>
            </p:cNvSpPr>
            <p:nvPr/>
          </p:nvSpPr>
          <p:spPr bwMode="auto">
            <a:xfrm>
              <a:off x="10745248" y="1374500"/>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Oval 13">
              <a:extLst>
                <a:ext uri="{FF2B5EF4-FFF2-40B4-BE49-F238E27FC236}">
                  <a16:creationId xmlns:a16="http://schemas.microsoft.com/office/drawing/2014/main" id="{7274DAA7-EB06-0EC3-4736-AF734DA8780F}"/>
                </a:ext>
              </a:extLst>
            </p:cNvPr>
            <p:cNvSpPr>
              <a:spLocks noChangeArrowheads="1"/>
            </p:cNvSpPr>
            <p:nvPr/>
          </p:nvSpPr>
          <p:spPr bwMode="auto">
            <a:xfrm>
              <a:off x="10015517" y="135477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8" name="Straight Arrow Connector 17">
              <a:extLst>
                <a:ext uri="{FF2B5EF4-FFF2-40B4-BE49-F238E27FC236}">
                  <a16:creationId xmlns:a16="http://schemas.microsoft.com/office/drawing/2014/main" id="{1F489788-8768-B6DA-CFE7-6D03CDFDE6D9}"/>
                </a:ext>
              </a:extLst>
            </p:cNvPr>
            <p:cNvCxnSpPr>
              <a:cxnSpLocks/>
            </p:cNvCxnSpPr>
            <p:nvPr/>
          </p:nvCxnSpPr>
          <p:spPr>
            <a:xfrm flipH="1">
              <a:off x="10855602" y="2810007"/>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fontScale="92500" lnSpcReduction="10000"/>
              </a:bodyPr>
              <a:lstStyle/>
              <a:p>
                <a:pPr>
                  <a:lnSpc>
                    <a:spcPct val="110000"/>
                  </a:lnSpc>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lnSpc>
                    <a:spcPct val="110000"/>
                  </a:lnSpc>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lnSpc>
                    <a:spcPct val="110000"/>
                  </a:lnSpc>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lnSpc>
                    <a:spcPct val="110000"/>
                  </a:lnSpc>
                  <a:spcBef>
                    <a:spcPts val="200"/>
                  </a:spcBef>
                </a:pPr>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lnSpc>
                    <a:spcPct val="110000"/>
                  </a:lnSpc>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lnSpc>
                    <a:spcPct val="110000"/>
                  </a:lnSpc>
                  <a:spcBef>
                    <a:spcPts val="2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pPr>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pPr>
                  <a:lnSpc>
                    <a:spcPct val="110000"/>
                  </a:lnSpc>
                  <a:spcBef>
                    <a:spcPts val="200"/>
                  </a:spcBef>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8367816" y="479196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769" y="1938388"/>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769" y="1938388"/>
                <a:ext cx="8883821" cy="3655442"/>
              </a:xfrm>
              <a:blipFill>
                <a:blip r:embed="rId2"/>
                <a:stretch>
                  <a:fillRect l="-571"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300812" y="1545980"/>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9538664" y="3509892"/>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167919" y="3044213"/>
            <a:ext cx="2533129" cy="369332"/>
          </a:xfrm>
          <a:prstGeom prst="rect">
            <a:avLst/>
          </a:prstGeom>
          <a:noFill/>
        </p:spPr>
        <p:txBody>
          <a:bodyPr wrap="none" rtlCol="0">
            <a:spAutoFit/>
          </a:bodyPr>
          <a:lstStyle/>
          <a:p>
            <a:r>
              <a:rPr lang="en-US" dirty="0"/>
              <a:t>is Thevenin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06317" y="1380770"/>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06317" y="1380770"/>
                <a:ext cx="9008109" cy="4773641"/>
              </a:xfrm>
              <a:blipFill>
                <a:blip r:embed="rId2"/>
                <a:stretch>
                  <a:fillRect l="-704" t="-1326" r="-1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9427733" y="2994188"/>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246660" y="2613020"/>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204961" y="4424289"/>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533898" y="1000801"/>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0287444" y="6156411"/>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240912" y="4744079"/>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a:bodyPr>
              <a:lstStyle/>
              <a:p>
                <a:pPr>
                  <a:spcBef>
                    <a:spcPts val="200"/>
                  </a:spcBef>
                </a:pPr>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for </a:t>
                </a:r>
                <a14:m>
                  <m:oMath xmlns:m="http://schemas.openxmlformats.org/officeDocument/2006/math">
                    <m:r>
                      <a:rPr lang="en-US" sz="2000" b="0" i="1" dirty="0" smtClean="0">
                        <a:latin typeface="Cambria Math" panose="02040503050406030204" pitchFamily="18" charset="0"/>
                      </a:rPr>
                      <m:t>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𝑏</m:t>
                    </m:r>
                  </m:oMath>
                </a14:m>
                <a:r>
                  <a:rPr lang="en-US" sz="2000" dirty="0"/>
                  <a:t>:</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𝑏</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𝑏</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pPr>
                  <a:spcBef>
                    <a:spcPts val="200"/>
                  </a:spcBef>
                </a:pPr>
                <a:r>
                  <a:rPr lang="en-US" sz="2000" dirty="0"/>
                  <a:t>Alternatively: </a:t>
                </a:r>
                <a14:m>
                  <m:oMath xmlns:m="http://schemas.openxmlformats.org/officeDocument/2006/math">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smtClean="0">
                        <a:latin typeface="Cambria Math" panose="02040503050406030204" pitchFamily="18" charset="0"/>
                        <a:ea typeface="Cambria Math" panose="02040503050406030204" pitchFamily="18" charset="0"/>
                      </a:rPr>
                      <m:t>=</m:t>
                    </m:r>
                    <m:nary>
                      <m:naryPr>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𝑥</m:t>
                        </m:r>
                      </m:sup>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𝑑𝑠</m:t>
                        </m:r>
                      </m:e>
                    </m:nary>
                    <m:r>
                      <a:rPr lang="en-US" sz="2000" i="1" smtClean="0">
                        <a:latin typeface="Cambria Math" panose="02040503050406030204" pitchFamily="18" charset="0"/>
                        <a:ea typeface="Cambria Math" panose="02040503050406030204" pitchFamily="18" charset="0"/>
                      </a:rPr>
                      <m:t>,</m:t>
                    </m:r>
                  </m:oMath>
                </a14:m>
                <a:r>
                  <a:rPr lang="en-US" sz="2000" dirty="0"/>
                  <a:t> is returned energy</a:t>
                </a:r>
              </a:p>
              <a:p>
                <a:pPr>
                  <a:spcBef>
                    <a:spcPts val="200"/>
                  </a:spcBef>
                </a:pPr>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pPr>
                  <a:spcBef>
                    <a:spcPts val="200"/>
                  </a:spcBef>
                </a:pPr>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pPr>
                  <a:spcBef>
                    <a:spcPts val="200"/>
                  </a:spcBef>
                </a:pPr>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pPr>
                  <a:spcBef>
                    <a:spcPts val="200"/>
                  </a:spcBef>
                </a:pPr>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pPr>
                  <a:spcBef>
                    <a:spcPts val="200"/>
                  </a:spcBef>
                </a:pPr>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pPr>
                  <a:spcBef>
                    <a:spcPts val="200"/>
                  </a:spcBef>
                </a:pPr>
                <a:r>
                  <a:rPr lang="en-US" sz="2000" dirty="0"/>
                  <a:t>Band names:</a:t>
                </a:r>
              </a:p>
              <a:p>
                <a:pPr marL="0" indent="0">
                  <a:buNone/>
                </a:pPr>
                <a:endParaRPr lang="en-US" sz="2000" dirty="0"/>
              </a:p>
              <a:p>
                <a:pPr marL="0" indent="0">
                  <a:buNone/>
                </a:pPr>
                <a:endParaRPr lang="en-US" sz="2000" dirty="0"/>
              </a:p>
              <a:p>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0524" b="-183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18746" y="179399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18746" y="1793995"/>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6" name="Group 5">
            <a:extLst>
              <a:ext uri="{FF2B5EF4-FFF2-40B4-BE49-F238E27FC236}">
                <a16:creationId xmlns:a16="http://schemas.microsoft.com/office/drawing/2014/main" id="{B019E948-52F1-E8EA-FBB5-B1A52BDD856F}"/>
              </a:ext>
            </a:extLst>
          </p:cNvPr>
          <p:cNvGrpSpPr/>
          <p:nvPr/>
        </p:nvGrpSpPr>
        <p:grpSpPr>
          <a:xfrm>
            <a:off x="8482669" y="5186502"/>
            <a:ext cx="2377547" cy="755896"/>
            <a:chOff x="8149180" y="4584072"/>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8149180" y="47782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452400" y="5221227"/>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0088800" y="5173191"/>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0051552" y="5147944"/>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9259001" y="468737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8423375" y="517710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8375369" y="5139861"/>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621926" y="4682790"/>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819292" y="4798129"/>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9003725" y="4796195"/>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940643" y="467567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10034617" y="4589144"/>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8378679" y="4591796"/>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714489" y="4469772"/>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452400" y="4675512"/>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10147564" y="4760893"/>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8992052" y="178009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4" name="Group 3">
            <a:extLst>
              <a:ext uri="{FF2B5EF4-FFF2-40B4-BE49-F238E27FC236}">
                <a16:creationId xmlns:a16="http://schemas.microsoft.com/office/drawing/2014/main" id="{150A741E-FEEA-5852-3078-7B28333A1F7E}"/>
              </a:ext>
            </a:extLst>
          </p:cNvPr>
          <p:cNvGrpSpPr/>
          <p:nvPr/>
        </p:nvGrpSpPr>
        <p:grpSpPr>
          <a:xfrm>
            <a:off x="9348330" y="3404298"/>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26242"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9302"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77480" y="1584606"/>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Ebers-Moll 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∙.7</m:t>
                            </m:r>
                          </m:e>
                        </m:d>
                      </m:e>
                    </m:func>
                    <m:r>
                      <a:rPr lang="en-US" sz="2000" b="0" i="1" smtClean="0">
                        <a:latin typeface="Cambria Math" panose="02040503050406030204" pitchFamily="18" charset="0"/>
                        <a:ea typeface="Cambria Math" panose="02040503050406030204" pitchFamily="18" charset="0"/>
                      </a:rPr>
                      <m:t>−1≈</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77480" y="1584606"/>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78809A-9F03-0AFB-BA93-B33CBCDCE52E}"/>
              </a:ext>
            </a:extLst>
          </p:cNvPr>
          <p:cNvGrpSpPr/>
          <p:nvPr/>
        </p:nvGrpSpPr>
        <p:grpSpPr>
          <a:xfrm>
            <a:off x="1443200" y="5211091"/>
            <a:ext cx="2085397" cy="698313"/>
            <a:chOff x="9122978" y="2330579"/>
            <a:chExt cx="2085397" cy="698313"/>
          </a:xfrm>
        </p:grpSpPr>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904775" y="1602038"/>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904775" y="1602038"/>
                <a:ext cx="4223637" cy="1200329"/>
              </a:xfrm>
              <a:prstGeom prst="rect">
                <a:avLst/>
              </a:prstGeom>
              <a:blipFill>
                <a:blip r:embed="rId4"/>
                <a:stretch>
                  <a:fillRect l="-898" t="-3158" b="-8421"/>
                </a:stretch>
              </a:blipFill>
            </p:spPr>
            <p:txBody>
              <a:bodyPr/>
              <a:lstStyle/>
              <a:p>
                <a:r>
                  <a:rPr lang="en-US">
                    <a:noFill/>
                  </a:rPr>
                  <a:t> </a:t>
                </a:r>
              </a:p>
            </p:txBody>
          </p:sp>
        </mc:Fallback>
      </mc:AlternateContent>
      <p:pic>
        <p:nvPicPr>
          <p:cNvPr id="1026" name="Picture 2" descr="Exponential I-V curve of a forward-biased PN junction diode">
            <a:extLst>
              <a:ext uri="{FF2B5EF4-FFF2-40B4-BE49-F238E27FC236}">
                <a16:creationId xmlns:a16="http://schemas.microsoft.com/office/drawing/2014/main" id="{49C9DD30-71EB-8CBD-7205-F074E2DBF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986" y="4055634"/>
            <a:ext cx="3483026" cy="195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29747" y="2435447"/>
                <a:ext cx="8876694" cy="3677756"/>
              </a:xfrm>
            </p:spPr>
            <p:txBody>
              <a:bodyPr/>
              <a:lstStyle/>
              <a:p>
                <a:r>
                  <a:rPr lang="en-US" sz="2000" dirty="0"/>
                  <a:t>Add indicated snubber diode with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=1 </m:t>
                    </m:r>
                    <m:r>
                      <a:rPr lang="en-US" sz="2000" b="0" i="1" smtClean="0">
                        <a:latin typeface="Cambria Math" panose="02040503050406030204" pitchFamily="18" charset="0"/>
                      </a:rPr>
                      <m:t>𝑚𝐻</m:t>
                    </m:r>
                  </m:oMath>
                </a14:m>
                <a:endParaRPr lang="en-US" sz="2000" dirty="0"/>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29747" y="2435447"/>
                <a:ext cx="8876694" cy="3677756"/>
              </a:xfrm>
              <a:blipFill>
                <a:blip r:embed="rId2"/>
                <a:stretch>
                  <a:fillRect l="-714" t="-206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54" name="Group 53">
            <a:extLst>
              <a:ext uri="{FF2B5EF4-FFF2-40B4-BE49-F238E27FC236}">
                <a16:creationId xmlns:a16="http://schemas.microsoft.com/office/drawing/2014/main" id="{2310D59E-B7C6-2851-9671-DF7F1BEC75D1}"/>
              </a:ext>
            </a:extLst>
          </p:cNvPr>
          <p:cNvGrpSpPr/>
          <p:nvPr/>
        </p:nvGrpSpPr>
        <p:grpSpPr>
          <a:xfrm>
            <a:off x="9173277" y="2976722"/>
            <a:ext cx="2091611" cy="2732709"/>
            <a:chOff x="9173277" y="2976722"/>
            <a:chExt cx="2091611"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349869" y="45763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0934750" y="48417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235022" y="4884112"/>
              <a:ext cx="69754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497650" y="46691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072887" y="297672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0760442" y="4975924"/>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338470" y="512230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338470" y="5122304"/>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9824705" y="4749555"/>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073130" y="5328431"/>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173277" y="50024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140101" y="415385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0688247" y="3516586"/>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233829" y="337884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189819" y="33074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367599" y="434511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367599" y="4345113"/>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172719" y="3619633"/>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228706" y="427432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230382" y="352237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9811079" y="3804641"/>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sp>
          <p:nvSpPr>
            <p:cNvPr id="4" name="Oval 3">
              <a:extLst>
                <a:ext uri="{FF2B5EF4-FFF2-40B4-BE49-F238E27FC236}">
                  <a16:creationId xmlns:a16="http://schemas.microsoft.com/office/drawing/2014/main" id="{4984B2BD-2106-4069-5357-06FBA054F718}"/>
                </a:ext>
              </a:extLst>
            </p:cNvPr>
            <p:cNvSpPr/>
            <p:nvPr/>
          </p:nvSpPr>
          <p:spPr>
            <a:xfrm>
              <a:off x="10191611" y="42343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206" y="1132679"/>
                <a:ext cx="9497458"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206" y="1132679"/>
                <a:ext cx="9497458" cy="5629462"/>
              </a:xfrm>
              <a:prstGeom prst="rect">
                <a:avLst/>
              </a:prstGeom>
              <a:blipFill>
                <a:blip r:embed="rId3"/>
                <a:stretch>
                  <a:fillRect l="-1068" r="-53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351848"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060411"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0924673"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0910817"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3090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200"/>
                  </a:spcBef>
                </a:pPr>
                <a:r>
                  <a:rPr lang="en-US" sz="2000" b="0" dirty="0"/>
                  <a:t>Resistors</a:t>
                </a:r>
              </a:p>
              <a:p>
                <a:pPr lvl="1">
                  <a:spcBef>
                    <a:spcPts val="2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2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200"/>
                  </a:spcBef>
                </a:pPr>
                <a:r>
                  <a:rPr lang="en-US" sz="2000" b="0" dirty="0"/>
                  <a:t>Capacitors</a:t>
                </a:r>
              </a:p>
              <a:p>
                <a:pPr lvl="1">
                  <a:spcBef>
                    <a:spcPts val="2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2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200"/>
                  </a:spcBef>
                </a:pPr>
                <a:r>
                  <a:rPr lang="en-US" sz="2000" b="0" dirty="0"/>
                  <a:t>Inductors</a:t>
                </a:r>
              </a:p>
              <a:p>
                <a:pPr lvl="1">
                  <a:spcBef>
                    <a:spcPts val="2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2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2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7418" y="141309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7418" y="1413090"/>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345059"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35708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24231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38448"/>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42824" y="1526961"/>
                <a:ext cx="9404142"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42824" y="1526961"/>
                <a:ext cx="9404142" cy="4757207"/>
              </a:xfrm>
              <a:prstGeom prst="rect">
                <a:avLst/>
              </a:prstGeom>
              <a:blipFill>
                <a:blip r:embed="rId3"/>
                <a:stretch>
                  <a:fillRect l="-945" r="-810" b="-1067"/>
                </a:stretch>
              </a:blipFill>
              <a:ln>
                <a:no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3FEB647-1825-B74F-8E03-8B6C7EB9D35D}"/>
              </a:ext>
            </a:extLst>
          </p:cNvPr>
          <p:cNvGrpSpPr/>
          <p:nvPr/>
        </p:nvGrpSpPr>
        <p:grpSpPr>
          <a:xfrm>
            <a:off x="9068428" y="2434894"/>
            <a:ext cx="2577440" cy="1427726"/>
            <a:chOff x="9294341" y="2477925"/>
            <a:chExt cx="2577440" cy="1427726"/>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768914" y="2677681"/>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9342382" y="3857243"/>
              <a:ext cx="24661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766154" y="263573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780341" y="3814211"/>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9342382" y="263837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9294341" y="3803457"/>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947972" y="2501482"/>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1058788" y="3093620"/>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p:cNvCxnSpPr>
            <p:nvPr/>
          </p:nvCxnSpPr>
          <p:spPr>
            <a:xfrm flipV="1">
              <a:off x="9405354" y="2684099"/>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367369" y="26687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380069" y="35958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10158178" y="2477925"/>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1238041" y="3074464"/>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2657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233451"/>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112748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69028" y="2751471"/>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633011" y="1188782"/>
                <a:ext cx="7689081"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633011" y="1188782"/>
                <a:ext cx="7689081" cy="5179612"/>
              </a:xfrm>
              <a:prstGeom prst="rect">
                <a:avLst/>
              </a:prstGeom>
              <a:blipFill>
                <a:blip r:embed="rId3"/>
                <a:stretch>
                  <a:fillRect l="-988" t="-489" r="-329" b="-31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558652" y="2975511"/>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8222436" y="2056810"/>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58517"/>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147479" y="1922707"/>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7810730" y="1716872"/>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192105" y="956244"/>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9756251" y="641380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169814" y="2499623"/>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7635207" y="426752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44673"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301017" y="1951161"/>
                <a:ext cx="8811171"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301017" y="1951161"/>
                <a:ext cx="8811171" cy="3749957"/>
              </a:xfrm>
              <a:prstGeom prst="rect">
                <a:avLst/>
              </a:prstGeom>
              <a:blipFill>
                <a:blip r:embed="rId3"/>
                <a:stretch>
                  <a:fillRect l="-10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748221"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824271" y="64247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64697" y="3195395"/>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9113355" y="3157600"/>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838407" y="1184987"/>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706773" y="466569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136573"/>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Arial" panose="020B0604020202020204" pitchFamily="34" charset="0"/>
                  <a:buChar char="•"/>
                </a:pP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136573"/>
                <a:ext cx="7806492" cy="5085706"/>
              </a:xfrm>
              <a:prstGeom prst="rect">
                <a:avLst/>
              </a:prstGeom>
              <a:blipFill>
                <a:blip r:embed="rId3"/>
                <a:stretch>
                  <a:fillRect l="-1136" t="-498" r="-1299" b="-4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443345" y="1315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822741" y="642266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610444" y="660270"/>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10004417" y="3835291"/>
            <a:ext cx="2253828" cy="2683463"/>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9730" t="-103333" r="-416216" b="-413333"/>
                          </a:stretch>
                        </a:blipFill>
                      </a:tcPr>
                    </a:tc>
                    <a:tc>
                      <a:txBody>
                        <a:bodyPr/>
                        <a:lstStyle/>
                        <a:p>
                          <a:endParaRPr lang="en-US"/>
                        </a:p>
                      </a:txBody>
                      <a:tcPr>
                        <a:blipFill>
                          <a:blip r:embed="rId6"/>
                          <a:stretch>
                            <a:fillRect l="-320755" t="-103333" r="-481132" b="-413333"/>
                          </a:stretch>
                        </a:blipFill>
                      </a:tcPr>
                    </a:tc>
                    <a:tc>
                      <a:txBody>
                        <a:bodyPr/>
                        <a:lstStyle/>
                        <a:p>
                          <a:endParaRPr lang="en-US"/>
                        </a:p>
                      </a:txBody>
                      <a:tcPr>
                        <a:blipFill>
                          <a:blip r:embed="rId6"/>
                          <a:stretch>
                            <a:fillRect l="-204587" t="-103333" r="-133945" b="-413333"/>
                          </a:stretch>
                        </a:blipFill>
                      </a:tcPr>
                    </a:tc>
                    <a:tc>
                      <a:txBody>
                        <a:bodyPr/>
                        <a:lstStyle/>
                        <a:p>
                          <a:endParaRPr lang="en-US"/>
                        </a:p>
                      </a:txBody>
                      <a:tcPr>
                        <a:blipFill>
                          <a:blip r:embed="rId6"/>
                          <a:stretch>
                            <a:fillRect l="-232168" t="-103333" r="-2098"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9730" t="-132609" r="-416216" b="-169565"/>
                          </a:stretch>
                        </a:blipFill>
                      </a:tcPr>
                    </a:tc>
                    <a:tc>
                      <a:txBody>
                        <a:bodyPr/>
                        <a:lstStyle/>
                        <a:p>
                          <a:endParaRPr lang="en-US"/>
                        </a:p>
                      </a:txBody>
                      <a:tcPr>
                        <a:blipFill>
                          <a:blip r:embed="rId6"/>
                          <a:stretch>
                            <a:fillRect l="-320755" t="-132609" r="-481132" b="-169565"/>
                          </a:stretch>
                        </a:blipFill>
                      </a:tcPr>
                    </a:tc>
                    <a:tc>
                      <a:txBody>
                        <a:bodyPr/>
                        <a:lstStyle/>
                        <a:p>
                          <a:endParaRPr lang="en-US"/>
                        </a:p>
                      </a:txBody>
                      <a:tcPr>
                        <a:blipFill>
                          <a:blip r:embed="rId6"/>
                          <a:stretch>
                            <a:fillRect l="-204587" t="-132609" r="-133945" b="-169565"/>
                          </a:stretch>
                        </a:blipFill>
                      </a:tcPr>
                    </a:tc>
                    <a:tc>
                      <a:txBody>
                        <a:bodyPr/>
                        <a:lstStyle/>
                        <a:p>
                          <a:endParaRPr lang="en-US"/>
                        </a:p>
                      </a:txBody>
                      <a:tcPr>
                        <a:blipFill>
                          <a:blip r:embed="rId6"/>
                          <a:stretch>
                            <a:fillRect l="-232168" t="-132609" r="-2098"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9730" t="-232609" r="-416216" b="-69565"/>
                          </a:stretch>
                        </a:blipFill>
                      </a:tcPr>
                    </a:tc>
                    <a:tc>
                      <a:txBody>
                        <a:bodyPr/>
                        <a:lstStyle/>
                        <a:p>
                          <a:endParaRPr lang="en-US"/>
                        </a:p>
                      </a:txBody>
                      <a:tcPr>
                        <a:blipFill>
                          <a:blip r:embed="rId6"/>
                          <a:stretch>
                            <a:fillRect l="-320755" t="-232609" r="-481132" b="-69565"/>
                          </a:stretch>
                        </a:blipFill>
                      </a:tcPr>
                    </a:tc>
                    <a:tc>
                      <a:txBody>
                        <a:bodyPr/>
                        <a:lstStyle/>
                        <a:p>
                          <a:endParaRPr lang="en-US"/>
                        </a:p>
                      </a:txBody>
                      <a:tcPr>
                        <a:blipFill>
                          <a:blip r:embed="rId6"/>
                          <a:stretch>
                            <a:fillRect l="-204587" t="-232609" r="-133945" b="-69565"/>
                          </a:stretch>
                        </a:blipFill>
                      </a:tcPr>
                    </a:tc>
                    <a:tc>
                      <a:txBody>
                        <a:bodyPr/>
                        <a:lstStyle/>
                        <a:p>
                          <a:endParaRPr lang="en-US"/>
                        </a:p>
                      </a:txBody>
                      <a:tcPr>
                        <a:blipFill>
                          <a:blip r:embed="rId6"/>
                          <a:stretch>
                            <a:fillRect l="-232168" t="-232609" r="-2098"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9730" t="-527586" r="-416216" b="-10345"/>
                          </a:stretch>
                        </a:blipFill>
                      </a:tcPr>
                    </a:tc>
                    <a:tc>
                      <a:txBody>
                        <a:bodyPr/>
                        <a:lstStyle/>
                        <a:p>
                          <a:endParaRPr lang="en-US"/>
                        </a:p>
                      </a:txBody>
                      <a:tcPr>
                        <a:blipFill>
                          <a:blip r:embed="rId6"/>
                          <a:stretch>
                            <a:fillRect l="-320755" t="-527586" r="-481132"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18745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328630" y="1020627"/>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2" y="1133305"/>
                <a:ext cx="4218394" cy="5015222"/>
              </a:xfrm>
            </p:spPr>
            <p:txBody>
              <a:bodyPr>
                <a:normAutofit lnSpcReduction="10000"/>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2" y="1133305"/>
                <a:ext cx="4218394" cy="5015222"/>
              </a:xfrm>
              <a:blipFill>
                <a:blip r:embed="rId2"/>
                <a:stretch>
                  <a:fillRect l="-1201" r="-18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sp>
        <p:nvSpPr>
          <p:cNvPr id="47" name="TextBox 46">
            <a:extLst>
              <a:ext uri="{FF2B5EF4-FFF2-40B4-BE49-F238E27FC236}">
                <a16:creationId xmlns:a16="http://schemas.microsoft.com/office/drawing/2014/main" id="{A8D46059-79AA-F648-A621-70B00454D724}"/>
              </a:ext>
            </a:extLst>
          </p:cNvPr>
          <p:cNvSpPr txBox="1"/>
          <p:nvPr/>
        </p:nvSpPr>
        <p:spPr>
          <a:xfrm>
            <a:off x="1362314" y="4654557"/>
            <a:ext cx="555690" cy="395467"/>
          </a:xfrm>
          <a:prstGeom prst="rect">
            <a:avLst/>
          </a:prstGeom>
          <a:noFill/>
        </p:spPr>
        <p:txBody>
          <a:bodyPr wrap="square" rtlCol="0">
            <a:spAutoFit/>
          </a:bodyPr>
          <a:lstStyle/>
          <a:p>
            <a:r>
              <a:rPr lang="en-US" sz="1400" dirty="0"/>
              <a:t>i</a:t>
            </a:r>
            <a:r>
              <a:rPr lang="en-US" sz="1400" baseline="-25000" dirty="0"/>
              <a:t>2</a:t>
            </a:r>
          </a:p>
        </p:txBody>
      </p:sp>
      <p:grpSp>
        <p:nvGrpSpPr>
          <p:cNvPr id="318" name="Group 317">
            <a:extLst>
              <a:ext uri="{FF2B5EF4-FFF2-40B4-BE49-F238E27FC236}">
                <a16:creationId xmlns:a16="http://schemas.microsoft.com/office/drawing/2014/main" id="{61ED7189-9ED7-9640-9AF7-E8389E31D376}"/>
              </a:ext>
            </a:extLst>
          </p:cNvPr>
          <p:cNvGrpSpPr/>
          <p:nvPr/>
        </p:nvGrpSpPr>
        <p:grpSpPr>
          <a:xfrm>
            <a:off x="10655859"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8750"/>
              <a:chOff x="1344" y="2064"/>
              <a:chExt cx="192" cy="200"/>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6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505867" y="440984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5939927" y="1149010"/>
                <a:ext cx="4640759"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marL="0" indent="0">
                  <a:spcBef>
                    <a:spcPts val="400"/>
                  </a:spcBef>
                  <a:buNone/>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5939927" y="1149010"/>
                <a:ext cx="4640759" cy="5015222"/>
              </a:xfrm>
              <a:prstGeom prst="rect">
                <a:avLst/>
              </a:prstGeom>
              <a:blipFill>
                <a:blip r:embed="rId3"/>
                <a:stretch>
                  <a:fillRect l="-81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3F3910AC-7673-21EA-D381-456D7D33D6B5}"/>
              </a:ext>
            </a:extLst>
          </p:cNvPr>
          <p:cNvGrpSpPr/>
          <p:nvPr/>
        </p:nvGrpSpPr>
        <p:grpSpPr>
          <a:xfrm>
            <a:off x="157901" y="3746242"/>
            <a:ext cx="1259605" cy="2060825"/>
            <a:chOff x="190175" y="3746242"/>
            <a:chExt cx="1259605" cy="2060825"/>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185918" y="4454017"/>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825864" y="4092854"/>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136588" y="5058051"/>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9" name="TextBox 38">
              <a:extLst>
                <a:ext uri="{FF2B5EF4-FFF2-40B4-BE49-F238E27FC236}">
                  <a16:creationId xmlns:a16="http://schemas.microsoft.com/office/drawing/2014/main" id="{47C71038-831A-BC49-9A81-3F907236B31C}"/>
                </a:ext>
              </a:extLst>
            </p:cNvPr>
            <p:cNvSpPr txBox="1"/>
            <p:nvPr/>
          </p:nvSpPr>
          <p:spPr>
            <a:xfrm>
              <a:off x="190175" y="4607530"/>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894090" y="4637668"/>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664533" y="5499290"/>
              <a:ext cx="579120" cy="30777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775824" y="3746242"/>
              <a:ext cx="467829" cy="30777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685908" y="464027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394152" y="4643771"/>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638740" y="4540559"/>
              <a:ext cx="555690" cy="395467"/>
            </a:xfrm>
            <a:prstGeom prst="rect">
              <a:avLst/>
            </a:prstGeom>
            <a:noFill/>
          </p:spPr>
          <p:txBody>
            <a:bodyPr wrap="square" rtlCol="0">
              <a:spAutoFit/>
            </a:bodyPr>
            <a:lstStyle/>
            <a:p>
              <a:r>
                <a:rPr lang="en-US" sz="1400" dirty="0"/>
                <a:t>i</a:t>
              </a:r>
              <a:r>
                <a:rPr lang="en-US" sz="1400" baseline="-25000" dirty="0"/>
                <a:t>1</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219842" y="4249333"/>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242433" y="4082071"/>
              <a:ext cx="317785"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475849" y="4449221"/>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553107" y="44492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552336" y="5168497"/>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928683" y="41701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925242" y="51607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14">
              <a:extLst>
                <a:ext uri="{FF2B5EF4-FFF2-40B4-BE49-F238E27FC236}">
                  <a16:creationId xmlns:a16="http://schemas.microsoft.com/office/drawing/2014/main" id="{2F8EAB38-1093-32B7-E762-43010D002D10}"/>
                </a:ext>
              </a:extLst>
            </p:cNvPr>
            <p:cNvSpPr>
              <a:spLocks noChangeAspect="1" noChangeArrowheads="1"/>
            </p:cNvSpPr>
            <p:nvPr/>
          </p:nvSpPr>
          <p:spPr bwMode="auto">
            <a:xfrm>
              <a:off x="875422" y="5391492"/>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093187"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089260"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71108" y="639967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454826" y="795063"/>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839317" y="4009781"/>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48874" y="65178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7905286"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207176" y="167735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𝑐𝑒</m:t>
                        </m:r>
                      </m:sub>
                    </m:sSub>
                    <m:r>
                      <a:rPr lang="en-US" sz="2000" i="1">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r>
                      <a:rPr lang="en-US" sz="200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oMath>
                </a14:m>
                <a:endParaRPr lang="en-US" sz="2000" dirty="0"/>
              </a:p>
              <a:p>
                <a:pPr marL="285750" indent="-285750">
                  <a:buFont typeface="Arial" panose="020B0604020202020204" pitchFamily="34" charset="0"/>
                  <a:buChar char="•"/>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r>
                  <a:rPr lang="en-US" sz="2000" dirty="0"/>
                  <a:t>,</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𝑏</m:t>
                        </m:r>
                      </m:sub>
                    </m:sSub>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den>
                    </m:f>
                  </m:oMath>
                </a14:m>
                <a:endParaRPr lang="en-US" sz="2000" dirty="0"/>
              </a:p>
              <a:p>
                <a:pPr marL="285750" indent="-285750">
                  <a:buFont typeface="Arial" panose="020B0604020202020204" pitchFamily="34" charset="0"/>
                  <a:buChar char="•"/>
                  <a:tabLst>
                    <a:tab pos="5938838" algn="l"/>
                  </a:tabLst>
                </a:pPr>
                <a:r>
                  <a:rPr lang="en-US" sz="2000" dirty="0"/>
                  <a:t>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oMath>
                </a14:m>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𝑐</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𝑏𝑒</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den>
                    </m:f>
                  </m:oMath>
                </a14:m>
                <a:r>
                  <a:rPr lang="en-US" sz="2000" dirty="0"/>
                  <a:t>, be acts like diode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m:rPr>
                        <m:sty m:val="p"/>
                      </m:rPr>
                      <a:rPr lang="el-GR" sz="2000" b="0" i="1" smtClean="0">
                        <a:latin typeface="Cambria Math" panose="02040503050406030204" pitchFamily="18" charset="0"/>
                        <a:ea typeface="Cambria Math" panose="02040503050406030204" pitchFamily="18" charset="0"/>
                      </a:rPr>
                      <m:t>β</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r>
                      <a:rPr lang="en-US" sz="2000" b="0" i="1" smtClean="0">
                        <a:latin typeface="Cambria Math" panose="02040503050406030204" pitchFamily="18" charset="0"/>
                      </a:rPr>
                      <m:t>)</m:t>
                    </m:r>
                  </m:oMath>
                </a14:m>
                <a:r>
                  <a:rPr lang="en-US" sz="2000" dirty="0"/>
                  <a:t>. </a:t>
                </a:r>
              </a:p>
              <a:p>
                <a:pPr marL="285750" indent="-285750">
                  <a:buFont typeface="Arial" panose="020B0604020202020204" pitchFamily="34" charset="0"/>
                  <a:buChar char="•"/>
                  <a:tabLst>
                    <a:tab pos="5938838" algn="l"/>
                  </a:tabLst>
                </a:pPr>
                <a:r>
                  <a:rPr lang="en-US" sz="2000" dirty="0"/>
                  <a:t>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𝐸</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𝑣</m:t>
                    </m:r>
                  </m:oMath>
                </a14:m>
                <a:endParaRPr lang="en-US" sz="2000"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207176" y="1677355"/>
                <a:ext cx="7426775" cy="4765172"/>
              </a:xfrm>
              <a:prstGeom prst="rect">
                <a:avLst/>
              </a:prstGeom>
              <a:blipFill>
                <a:blip r:embed="rId3"/>
                <a:stretch>
                  <a:fillRect l="-684" t="-798"/>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180361"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79588" y="647795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54</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420825" y="7806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251972" y="393553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7088" y="1730193"/>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7088" y="1730193"/>
                <a:ext cx="8547876" cy="4114221"/>
              </a:xfrm>
              <a:blipFill>
                <a:blip r:embed="rId3"/>
                <a:stretch>
                  <a:fillRect l="-742" t="-1846"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93754" y="2113363"/>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a:cs typeface="Arial" panose="020B0604020202020204" pitchFamily="34" charset="0"/>
              </a:rPr>
              <a:t>BJT </a:t>
            </a:r>
            <a:r>
              <a:rPr lang="en-US">
                <a:cs typeface="Arial" panose="020B0604020202020204" pitchFamily="34" charset="0"/>
              </a:rPr>
              <a:t>c</a:t>
            </a:r>
            <a:r>
              <a:rPr lang="en-US" sz="4400">
                <a:cs typeface="Arial" panose="020B0604020202020204" pitchFamily="34" charset="0"/>
              </a:rPr>
              <a:t>ommon </a:t>
            </a:r>
            <a:r>
              <a:rPr lang="en-US">
                <a:cs typeface="Arial" panose="020B0604020202020204" pitchFamily="34" charset="0"/>
              </a:rPr>
              <a:t>e</a:t>
            </a:r>
            <a:r>
              <a:rPr lang="en-US" sz="4400">
                <a:cs typeface="Arial" panose="020B0604020202020204" pitchFamily="34" charset="0"/>
              </a:rPr>
              <a:t>mitter </a:t>
            </a:r>
            <a:r>
              <a:rPr lang="en-US">
                <a:cs typeface="Arial" panose="020B0604020202020204" pitchFamily="34" charset="0"/>
              </a:rPr>
              <a:t>a</a:t>
            </a:r>
            <a:r>
              <a:rPr lang="en-US" sz="4400">
                <a:cs typeface="Arial" panose="020B0604020202020204" pitchFamily="34" charset="0"/>
              </a:rPr>
              <a:t>mplifier</a:t>
            </a:r>
            <a:endParaRPr lang="en-US" sz="4400" dirty="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7568" y="1365888"/>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7568" y="1365888"/>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92" name="Group 91">
            <a:extLst>
              <a:ext uri="{FF2B5EF4-FFF2-40B4-BE49-F238E27FC236}">
                <a16:creationId xmlns:a16="http://schemas.microsoft.com/office/drawing/2014/main" id="{9AE607C8-09CB-D8B7-EF06-4DC04EC320E4}"/>
              </a:ext>
            </a:extLst>
          </p:cNvPr>
          <p:cNvGrpSpPr/>
          <p:nvPr/>
        </p:nvGrpSpPr>
        <p:grpSpPr>
          <a:xfrm>
            <a:off x="274776" y="2007655"/>
            <a:ext cx="3254482" cy="3262486"/>
            <a:chOff x="274776" y="2007655"/>
            <a:chExt cx="3254482" cy="3262486"/>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31587"/>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308051"/>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610035"/>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61129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34119"/>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29490"/>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813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4605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p:cNvCxnSpPr>
            <p:nvPr/>
          </p:nvCxnSpPr>
          <p:spPr>
            <a:xfrm>
              <a:off x="2141202" y="3308051"/>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47603"/>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52147"/>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8145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709601"/>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3008168"/>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67319"/>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27052"/>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42919"/>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93347" y="361000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531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1668541" y="4542919"/>
              <a:ext cx="48804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23825"/>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802082"/>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68359"/>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67081"/>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19676"/>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76919"/>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33069" y="2007655"/>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16338" y="2893101"/>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38051"/>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53312"/>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29808"/>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79740"/>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sp>
          <p:nvSpPr>
            <p:cNvPr id="58" name="Oval 57">
              <a:extLst>
                <a:ext uri="{FF2B5EF4-FFF2-40B4-BE49-F238E27FC236}">
                  <a16:creationId xmlns:a16="http://schemas.microsoft.com/office/drawing/2014/main" id="{D2515452-72D6-EB3C-7965-5746A577F91E}"/>
                </a:ext>
              </a:extLst>
            </p:cNvPr>
            <p:cNvSpPr/>
            <p:nvPr/>
          </p:nvSpPr>
          <p:spPr>
            <a:xfrm>
              <a:off x="2112269" y="371360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Oval 58">
              <a:extLst>
                <a:ext uri="{FF2B5EF4-FFF2-40B4-BE49-F238E27FC236}">
                  <a16:creationId xmlns:a16="http://schemas.microsoft.com/office/drawing/2014/main" id="{878475FA-BD9B-6F73-46E7-3DBD1CE6EF44}"/>
                </a:ext>
              </a:extLst>
            </p:cNvPr>
            <p:cNvSpPr/>
            <p:nvPr/>
          </p:nvSpPr>
          <p:spPr>
            <a:xfrm>
              <a:off x="2490583" y="3715400"/>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A5CA1494-5FF4-A76B-6F37-685B29EB7699}"/>
                </a:ext>
              </a:extLst>
            </p:cNvPr>
            <p:cNvSpPr/>
            <p:nvPr/>
          </p:nvSpPr>
          <p:spPr>
            <a:xfrm>
              <a:off x="3256169" y="3254609"/>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9B0E745F-86B0-426C-E840-0DD4F3CB2847}"/>
                </a:ext>
              </a:extLst>
            </p:cNvPr>
            <p:cNvSpPr/>
            <p:nvPr/>
          </p:nvSpPr>
          <p:spPr>
            <a:xfrm>
              <a:off x="2440378" y="325640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1" name="Group 222">
              <a:extLst>
                <a:ext uri="{FF2B5EF4-FFF2-40B4-BE49-F238E27FC236}">
                  <a16:creationId xmlns:a16="http://schemas.microsoft.com/office/drawing/2014/main" id="{8BBD598E-32EF-4AF8-DFBD-E285FD01BFB0}"/>
                </a:ext>
              </a:extLst>
            </p:cNvPr>
            <p:cNvGrpSpPr>
              <a:grpSpLocks/>
            </p:cNvGrpSpPr>
            <p:nvPr/>
          </p:nvGrpSpPr>
          <p:grpSpPr bwMode="auto">
            <a:xfrm>
              <a:off x="2390818" y="4480831"/>
              <a:ext cx="304800" cy="381000"/>
              <a:chOff x="4272" y="3072"/>
              <a:chExt cx="192" cy="240"/>
            </a:xfrm>
          </p:grpSpPr>
          <p:sp>
            <p:nvSpPr>
              <p:cNvPr id="82" name="Line 99">
                <a:extLst>
                  <a:ext uri="{FF2B5EF4-FFF2-40B4-BE49-F238E27FC236}">
                    <a16:creationId xmlns:a16="http://schemas.microsoft.com/office/drawing/2014/main" id="{2FC232D6-65C5-2CB7-90A8-9356B1483D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3" name="Line 100">
                <a:extLst>
                  <a:ext uri="{FF2B5EF4-FFF2-40B4-BE49-F238E27FC236}">
                    <a16:creationId xmlns:a16="http://schemas.microsoft.com/office/drawing/2014/main" id="{6C9F97BB-3447-5F9B-265E-13F4C8D5AB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5" name="Line 101">
                <a:extLst>
                  <a:ext uri="{FF2B5EF4-FFF2-40B4-BE49-F238E27FC236}">
                    <a16:creationId xmlns:a16="http://schemas.microsoft.com/office/drawing/2014/main" id="{274FE3D8-986B-49DF-5EA1-23551BD4F4C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7" name="Line 102">
                <a:extLst>
                  <a:ext uri="{FF2B5EF4-FFF2-40B4-BE49-F238E27FC236}">
                    <a16:creationId xmlns:a16="http://schemas.microsoft.com/office/drawing/2014/main" id="{194C3153-E7B2-89FD-C5F3-238F3B66303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8" name="Line 103">
                <a:extLst>
                  <a:ext uri="{FF2B5EF4-FFF2-40B4-BE49-F238E27FC236}">
                    <a16:creationId xmlns:a16="http://schemas.microsoft.com/office/drawing/2014/main" id="{A8C12FFE-45B4-58B1-6FDF-AFA2F0F8E1A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4">
                <a:extLst>
                  <a:ext uri="{FF2B5EF4-FFF2-40B4-BE49-F238E27FC236}">
                    <a16:creationId xmlns:a16="http://schemas.microsoft.com/office/drawing/2014/main" id="{3926B497-9A4E-E509-4DB7-33F351FE54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90" name="Oval 89">
              <a:extLst>
                <a:ext uri="{FF2B5EF4-FFF2-40B4-BE49-F238E27FC236}">
                  <a16:creationId xmlns:a16="http://schemas.microsoft.com/office/drawing/2014/main" id="{8B50E72C-0A35-514D-CC77-BD2B3914158F}"/>
                </a:ext>
              </a:extLst>
            </p:cNvPr>
            <p:cNvSpPr/>
            <p:nvPr/>
          </p:nvSpPr>
          <p:spPr>
            <a:xfrm>
              <a:off x="1631761" y="356658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a:extLst>
                <a:ext uri="{FF2B5EF4-FFF2-40B4-BE49-F238E27FC236}">
                  <a16:creationId xmlns:a16="http://schemas.microsoft.com/office/drawing/2014/main" id="{14F41F76-DBBD-73A7-95B0-772A3D7E8411}"/>
                </a:ext>
              </a:extLst>
            </p:cNvPr>
            <p:cNvSpPr/>
            <p:nvPr/>
          </p:nvSpPr>
          <p:spPr>
            <a:xfrm>
              <a:off x="2105100" y="448099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486" y="168208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486" y="1682084"/>
                <a:ext cx="7454733" cy="3594087"/>
              </a:xfrm>
              <a:blipFill>
                <a:blip r:embed="rId3"/>
                <a:stretch>
                  <a:fillRect l="-85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15289" y="1117869"/>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15289" y="1117869"/>
                <a:ext cx="4696255" cy="5388381"/>
              </a:xfrm>
              <a:blipFill>
                <a:blip r:embed="rId2"/>
                <a:stretch>
                  <a:fillRect l="-809" t="-7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537885" y="1254814"/>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282340" y="4078851"/>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668720" y="1383128"/>
                <a:ext cx="4417398"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668720" y="1383128"/>
                <a:ext cx="4417398" cy="3331327"/>
              </a:xfrm>
              <a:prstGeom prst="rect">
                <a:avLst/>
              </a:prstGeom>
              <a:blipFill>
                <a:blip r:embed="rId3"/>
                <a:stretch>
                  <a:fillRect l="-860" t="-1515"/>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371870" y="643653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145082" y="608529"/>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156699" y="1267259"/>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32949" y="3365256"/>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2855210794"/>
              </p:ext>
            </p:extLst>
          </p:nvPr>
        </p:nvGraphicFramePr>
        <p:xfrm>
          <a:off x="5910347" y="3981257"/>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81002" y="828598"/>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1002" y="828598"/>
                <a:ext cx="8329602" cy="5575694"/>
              </a:xfrm>
              <a:prstGeom prst="rect">
                <a:avLst/>
              </a:prstGeom>
              <a:blipFill>
                <a:blip r:embed="rId3"/>
                <a:stretch>
                  <a:fillRect l="-610" t="-682" b="-455"/>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4132" y="2128563"/>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4132" y="2128563"/>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31" name="Group 30">
            <a:extLst>
              <a:ext uri="{FF2B5EF4-FFF2-40B4-BE49-F238E27FC236}">
                <a16:creationId xmlns:a16="http://schemas.microsoft.com/office/drawing/2014/main" id="{47B446B1-2985-7153-D1D6-4D9AA19156B3}"/>
              </a:ext>
            </a:extLst>
          </p:cNvPr>
          <p:cNvGrpSpPr/>
          <p:nvPr/>
        </p:nvGrpSpPr>
        <p:grpSpPr>
          <a:xfrm>
            <a:off x="399399" y="2802801"/>
            <a:ext cx="2529494" cy="1969161"/>
            <a:chOff x="925148" y="2716740"/>
            <a:chExt cx="2529494" cy="1969161"/>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091008" y="428891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746931" y="3681122"/>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2441706" y="294745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2315077" y="2960898"/>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417671" y="304169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201530" y="33927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667492" y="4406203"/>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668791" y="372669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766005" y="338416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212074" y="327198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925148" y="384904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694682" y="315191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072388" y="320857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295801" y="402059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193767" y="4386799"/>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195067" y="3718044"/>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802869" y="4022915"/>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84948" y="27167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7" name="Oval 14">
              <a:extLst>
                <a:ext uri="{FF2B5EF4-FFF2-40B4-BE49-F238E27FC236}">
                  <a16:creationId xmlns:a16="http://schemas.microsoft.com/office/drawing/2014/main" id="{BA8D2669-CC84-60AE-AABC-215D2DC7F8EF}"/>
                </a:ext>
              </a:extLst>
            </p:cNvPr>
            <p:cNvSpPr>
              <a:spLocks noChangeAspect="1" noChangeArrowheads="1"/>
            </p:cNvSpPr>
            <p:nvPr/>
          </p:nvSpPr>
          <p:spPr bwMode="auto">
            <a:xfrm flipH="1">
              <a:off x="2434532" y="3682561"/>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Oval 14">
              <a:extLst>
                <a:ext uri="{FF2B5EF4-FFF2-40B4-BE49-F238E27FC236}">
                  <a16:creationId xmlns:a16="http://schemas.microsoft.com/office/drawing/2014/main" id="{B4E45615-1338-6EDF-2C8C-A107AE43ABF0}"/>
                </a:ext>
              </a:extLst>
            </p:cNvPr>
            <p:cNvSpPr>
              <a:spLocks noChangeAspect="1" noChangeArrowheads="1"/>
            </p:cNvSpPr>
            <p:nvPr/>
          </p:nvSpPr>
          <p:spPr bwMode="auto">
            <a:xfrm flipH="1">
              <a:off x="1683289" y="369511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7" name="Oval 14">
              <a:extLst>
                <a:ext uri="{FF2B5EF4-FFF2-40B4-BE49-F238E27FC236}">
                  <a16:creationId xmlns:a16="http://schemas.microsoft.com/office/drawing/2014/main" id="{FDE008C8-0AC2-5C03-9606-D101D7D53EC4}"/>
                </a:ext>
              </a:extLst>
            </p:cNvPr>
            <p:cNvSpPr>
              <a:spLocks noChangeAspect="1" noChangeArrowheads="1"/>
            </p:cNvSpPr>
            <p:nvPr/>
          </p:nvSpPr>
          <p:spPr bwMode="auto">
            <a:xfrm flipH="1">
              <a:off x="964318" y="3696900"/>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126" y="2068785"/>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693067" y="1827235"/>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4477472" y="1690874"/>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b="1" dirty="0"/>
                <a:t>15K</a:t>
              </a:r>
              <a:endParaRPr lang="en-US" b="1"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b="1" dirty="0"/>
                <a:t>12K</a:t>
              </a:r>
              <a:endParaRPr lang="en-US" b="1"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b="1" dirty="0"/>
                <a:t>100K</a:t>
              </a:r>
              <a:endParaRPr lang="en-US" b="1"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b="1" dirty="0"/>
                <a:t>C</a:t>
              </a:r>
              <a:r>
                <a:rPr lang="en-US" sz="1600" b="1" baseline="-25000" dirty="0"/>
                <a:t>1</a:t>
              </a:r>
              <a:endParaRPr lang="en-US" b="1"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b="1" dirty="0"/>
                <a:t>C</a:t>
              </a:r>
              <a:r>
                <a:rPr lang="en-US" sz="1600" b="1" baseline="-25000" dirty="0"/>
                <a:t>2</a:t>
              </a:r>
              <a:endParaRPr lang="en-US" b="1"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b="1" dirty="0"/>
                <a:t>12V</a:t>
              </a:r>
              <a:endParaRPr lang="en-US" b="1"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b="1" dirty="0"/>
                <a:t>22K</a:t>
              </a:r>
              <a:endParaRPr lang="en-US" b="1"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b="1" dirty="0"/>
                <a:t>2.2M</a:t>
              </a:r>
              <a:endParaRPr lang="en-US" b="1"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b="1" dirty="0"/>
                <a:t>1.5M</a:t>
              </a:r>
              <a:endParaRPr lang="en-US" b="1"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b="1" dirty="0"/>
                <a:t>2K</a:t>
              </a:r>
              <a:endParaRPr lang="en-US" b="1"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grpSp>
        <p:nvGrpSpPr>
          <p:cNvPr id="4" name="Group 3">
            <a:extLst>
              <a:ext uri="{FF2B5EF4-FFF2-40B4-BE49-F238E27FC236}">
                <a16:creationId xmlns:a16="http://schemas.microsoft.com/office/drawing/2014/main" id="{B6B743CA-876E-04A5-216D-D4FD5A0F711A}"/>
              </a:ext>
            </a:extLst>
          </p:cNvPr>
          <p:cNvGrpSpPr/>
          <p:nvPr/>
        </p:nvGrpSpPr>
        <p:grpSpPr>
          <a:xfrm>
            <a:off x="8716421" y="1836403"/>
            <a:ext cx="3338270" cy="3748586"/>
            <a:chOff x="7883002" y="1199038"/>
            <a:chExt cx="3338270" cy="3748586"/>
          </a:xfrm>
        </p:grpSpPr>
        <p:grpSp>
          <p:nvGrpSpPr>
            <p:cNvPr id="8" name="Group 210">
              <a:extLst>
                <a:ext uri="{FF2B5EF4-FFF2-40B4-BE49-F238E27FC236}">
                  <a16:creationId xmlns:a16="http://schemas.microsoft.com/office/drawing/2014/main" id="{E039AD43-3AC1-0398-718D-63144EB3465B}"/>
                </a:ext>
              </a:extLst>
            </p:cNvPr>
            <p:cNvGrpSpPr>
              <a:grpSpLocks/>
            </p:cNvGrpSpPr>
            <p:nvPr/>
          </p:nvGrpSpPr>
          <p:grpSpPr bwMode="auto">
            <a:xfrm rot="5400000">
              <a:off x="9874401" y="2326433"/>
              <a:ext cx="304800" cy="762000"/>
              <a:chOff x="3216" y="1728"/>
              <a:chExt cx="192" cy="480"/>
            </a:xfrm>
          </p:grpSpPr>
          <p:sp>
            <p:nvSpPr>
              <p:cNvPr id="185" name="Line 8">
                <a:extLst>
                  <a:ext uri="{FF2B5EF4-FFF2-40B4-BE49-F238E27FC236}">
                    <a16:creationId xmlns:a16="http://schemas.microsoft.com/office/drawing/2014/main" id="{8C340E7B-F8D6-9F78-8E92-16BC315CF94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6" name="Line 9">
                <a:extLst>
                  <a:ext uri="{FF2B5EF4-FFF2-40B4-BE49-F238E27FC236}">
                    <a16:creationId xmlns:a16="http://schemas.microsoft.com/office/drawing/2014/main" id="{0F7A291B-85A4-A213-6D3C-8559B0539D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7" name="Line 10">
                <a:extLst>
                  <a:ext uri="{FF2B5EF4-FFF2-40B4-BE49-F238E27FC236}">
                    <a16:creationId xmlns:a16="http://schemas.microsoft.com/office/drawing/2014/main" id="{564E0E23-2125-A96B-59ED-59DDA4EDC3D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8" name="Line 11">
                <a:extLst>
                  <a:ext uri="{FF2B5EF4-FFF2-40B4-BE49-F238E27FC236}">
                    <a16:creationId xmlns:a16="http://schemas.microsoft.com/office/drawing/2014/main" id="{82DB3FAE-A31F-70F7-14CF-479162C01B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0" name="Group 220">
              <a:extLst>
                <a:ext uri="{FF2B5EF4-FFF2-40B4-BE49-F238E27FC236}">
                  <a16:creationId xmlns:a16="http://schemas.microsoft.com/office/drawing/2014/main" id="{DDC92F8B-ADA0-D561-ECF4-D04866D5A7EB}"/>
                </a:ext>
              </a:extLst>
            </p:cNvPr>
            <p:cNvGrpSpPr>
              <a:grpSpLocks/>
            </p:cNvGrpSpPr>
            <p:nvPr/>
          </p:nvGrpSpPr>
          <p:grpSpPr bwMode="auto">
            <a:xfrm>
              <a:off x="7961840" y="3600455"/>
              <a:ext cx="152400" cy="304800"/>
              <a:chOff x="3264" y="3072"/>
              <a:chExt cx="96" cy="192"/>
            </a:xfrm>
          </p:grpSpPr>
          <p:sp>
            <p:nvSpPr>
              <p:cNvPr id="183" name="Line 17">
                <a:extLst>
                  <a:ext uri="{FF2B5EF4-FFF2-40B4-BE49-F238E27FC236}">
                    <a16:creationId xmlns:a16="http://schemas.microsoft.com/office/drawing/2014/main" id="{B5231BED-DE53-854C-335D-05347B15469C}"/>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4" name="Freeform 18">
                <a:extLst>
                  <a:ext uri="{FF2B5EF4-FFF2-40B4-BE49-F238E27FC236}">
                    <a16:creationId xmlns:a16="http://schemas.microsoft.com/office/drawing/2014/main" id="{169E5F3F-433D-78CD-E867-8BF234E6FE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1" name="Group 249">
              <a:extLst>
                <a:ext uri="{FF2B5EF4-FFF2-40B4-BE49-F238E27FC236}">
                  <a16:creationId xmlns:a16="http://schemas.microsoft.com/office/drawing/2014/main" id="{CFFC478F-5DA1-5206-4029-DA685EB21CE5}"/>
                </a:ext>
              </a:extLst>
            </p:cNvPr>
            <p:cNvGrpSpPr>
              <a:grpSpLocks/>
            </p:cNvGrpSpPr>
            <p:nvPr/>
          </p:nvGrpSpPr>
          <p:grpSpPr bwMode="auto">
            <a:xfrm>
              <a:off x="9536439" y="1589107"/>
              <a:ext cx="228600" cy="228600"/>
              <a:chOff x="1248" y="720"/>
              <a:chExt cx="96" cy="96"/>
            </a:xfrm>
          </p:grpSpPr>
          <p:sp>
            <p:nvSpPr>
              <p:cNvPr id="181" name="Oval 250">
                <a:extLst>
                  <a:ext uri="{FF2B5EF4-FFF2-40B4-BE49-F238E27FC236}">
                    <a16:creationId xmlns:a16="http://schemas.microsoft.com/office/drawing/2014/main" id="{B742DE1D-FA05-CE55-A803-2CE5E4EB5BCA}"/>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2" name="Rectangle 251">
                <a:extLst>
                  <a:ext uri="{FF2B5EF4-FFF2-40B4-BE49-F238E27FC236}">
                    <a16:creationId xmlns:a16="http://schemas.microsoft.com/office/drawing/2014/main" id="{968AA398-271F-ED29-E40D-55F49DF2BB6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2" name="Freeform 12">
              <a:extLst>
                <a:ext uri="{FF2B5EF4-FFF2-40B4-BE49-F238E27FC236}">
                  <a16:creationId xmlns:a16="http://schemas.microsoft.com/office/drawing/2014/main" id="{B3EE22A1-5AF3-13A4-E1CA-AD9D1EB2CBD9}"/>
                </a:ext>
              </a:extLst>
            </p:cNvPr>
            <p:cNvSpPr>
              <a:spLocks noChangeAspect="1"/>
            </p:cNvSpPr>
            <p:nvPr/>
          </p:nvSpPr>
          <p:spPr bwMode="auto">
            <a:xfrm>
              <a:off x="9578996" y="39758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25" name="Group 24">
              <a:extLst>
                <a:ext uri="{FF2B5EF4-FFF2-40B4-BE49-F238E27FC236}">
                  <a16:creationId xmlns:a16="http://schemas.microsoft.com/office/drawing/2014/main" id="{A6C75A61-68C0-143D-349B-4D6B796FA892}"/>
                </a:ext>
              </a:extLst>
            </p:cNvPr>
            <p:cNvGrpSpPr/>
            <p:nvPr/>
          </p:nvGrpSpPr>
          <p:grpSpPr>
            <a:xfrm>
              <a:off x="8726352" y="2213938"/>
              <a:ext cx="929638" cy="1222177"/>
              <a:chOff x="5257801" y="2438400"/>
              <a:chExt cx="929638" cy="1222177"/>
            </a:xfrm>
          </p:grpSpPr>
          <p:cxnSp>
            <p:nvCxnSpPr>
              <p:cNvPr id="1080" name="Straight Connector 1079">
                <a:extLst>
                  <a:ext uri="{FF2B5EF4-FFF2-40B4-BE49-F238E27FC236}">
                    <a16:creationId xmlns:a16="http://schemas.microsoft.com/office/drawing/2014/main" id="{9D6CAD95-C27C-478E-0CD0-91D83C67C055}"/>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D42C7F2C-0F6E-C306-9886-608EFB9B72E0}"/>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39DB20FA-0E08-7101-4FCC-E641167A4DB3}"/>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3" name="Straight Connector 1082">
                <a:extLst>
                  <a:ext uri="{FF2B5EF4-FFF2-40B4-BE49-F238E27FC236}">
                    <a16:creationId xmlns:a16="http://schemas.microsoft.com/office/drawing/2014/main" id="{507BA572-E0E5-B57A-80F3-8C3EB1DAFE8A}"/>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4" name="Straight Connector 1083">
                <a:extLst>
                  <a:ext uri="{FF2B5EF4-FFF2-40B4-BE49-F238E27FC236}">
                    <a16:creationId xmlns:a16="http://schemas.microsoft.com/office/drawing/2014/main" id="{14915841-0BF5-E96C-6469-E3AED31197A5}"/>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5" name="Straight Arrow Connector 1084">
                <a:extLst>
                  <a:ext uri="{FF2B5EF4-FFF2-40B4-BE49-F238E27FC236}">
                    <a16:creationId xmlns:a16="http://schemas.microsoft.com/office/drawing/2014/main" id="{C06A31F8-B546-51FA-CE26-84A40ADE5A25}"/>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6" name="TextBox 1085">
                <a:extLst>
                  <a:ext uri="{FF2B5EF4-FFF2-40B4-BE49-F238E27FC236}">
                    <a16:creationId xmlns:a16="http://schemas.microsoft.com/office/drawing/2014/main" id="{C5842743-F11D-3FBC-0A21-EC1A741B6673}"/>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87" name="TextBox 1086">
                <a:extLst>
                  <a:ext uri="{FF2B5EF4-FFF2-40B4-BE49-F238E27FC236}">
                    <a16:creationId xmlns:a16="http://schemas.microsoft.com/office/drawing/2014/main" id="{34CD811C-57E6-C999-E339-819A23775F6F}"/>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44" name="TextBox 143">
                <a:extLst>
                  <a:ext uri="{FF2B5EF4-FFF2-40B4-BE49-F238E27FC236}">
                    <a16:creationId xmlns:a16="http://schemas.microsoft.com/office/drawing/2014/main" id="{A6358252-0306-9CBF-1413-D5635E074FE6}"/>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46" name="Straight Connector 145">
                <a:extLst>
                  <a:ext uri="{FF2B5EF4-FFF2-40B4-BE49-F238E27FC236}">
                    <a16:creationId xmlns:a16="http://schemas.microsoft.com/office/drawing/2014/main" id="{6FDDF1C1-4C83-A00F-939A-88815A9A823F}"/>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2F9C11B-A411-6021-0921-639CB9D022B9}"/>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2440AE3-9074-957A-5948-A36B65A4DF3D}"/>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1" name="Straight Arrow Connector 170">
                <a:extLst>
                  <a:ext uri="{FF2B5EF4-FFF2-40B4-BE49-F238E27FC236}">
                    <a16:creationId xmlns:a16="http://schemas.microsoft.com/office/drawing/2014/main" id="{A801C07B-7793-0A92-86B6-ED30C060A94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26" name="Group 210">
              <a:extLst>
                <a:ext uri="{FF2B5EF4-FFF2-40B4-BE49-F238E27FC236}">
                  <a16:creationId xmlns:a16="http://schemas.microsoft.com/office/drawing/2014/main" id="{2BFBA218-AFF4-800E-C88A-7B00A1F7620E}"/>
                </a:ext>
              </a:extLst>
            </p:cNvPr>
            <p:cNvGrpSpPr>
              <a:grpSpLocks/>
            </p:cNvGrpSpPr>
            <p:nvPr/>
          </p:nvGrpSpPr>
          <p:grpSpPr bwMode="auto">
            <a:xfrm rot="5400000">
              <a:off x="8258129" y="2553329"/>
              <a:ext cx="304800" cy="762000"/>
              <a:chOff x="3216" y="1728"/>
              <a:chExt cx="192" cy="480"/>
            </a:xfrm>
          </p:grpSpPr>
          <p:sp>
            <p:nvSpPr>
              <p:cNvPr id="1076" name="Line 8">
                <a:extLst>
                  <a:ext uri="{FF2B5EF4-FFF2-40B4-BE49-F238E27FC236}">
                    <a16:creationId xmlns:a16="http://schemas.microsoft.com/office/drawing/2014/main" id="{BB373785-DF21-D965-F550-5E67057740E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7" name="Line 9">
                <a:extLst>
                  <a:ext uri="{FF2B5EF4-FFF2-40B4-BE49-F238E27FC236}">
                    <a16:creationId xmlns:a16="http://schemas.microsoft.com/office/drawing/2014/main" id="{EA1A8548-79C2-2EAC-35AF-B6DF7380E6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8" name="Line 10">
                <a:extLst>
                  <a:ext uri="{FF2B5EF4-FFF2-40B4-BE49-F238E27FC236}">
                    <a16:creationId xmlns:a16="http://schemas.microsoft.com/office/drawing/2014/main" id="{E049B270-FA47-B5BD-3A1F-049EDAD63AB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9" name="Line 11">
                <a:extLst>
                  <a:ext uri="{FF2B5EF4-FFF2-40B4-BE49-F238E27FC236}">
                    <a16:creationId xmlns:a16="http://schemas.microsoft.com/office/drawing/2014/main" id="{ACBBB966-D5D9-FA62-6AA3-EA874854849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27" name="Group 206">
              <a:extLst>
                <a:ext uri="{FF2B5EF4-FFF2-40B4-BE49-F238E27FC236}">
                  <a16:creationId xmlns:a16="http://schemas.microsoft.com/office/drawing/2014/main" id="{1B2A7ECF-E205-05C5-1F78-AF563B1C3F03}"/>
                </a:ext>
              </a:extLst>
            </p:cNvPr>
            <p:cNvGrpSpPr>
              <a:grpSpLocks/>
            </p:cNvGrpSpPr>
            <p:nvPr/>
          </p:nvGrpSpPr>
          <p:grpSpPr bwMode="auto">
            <a:xfrm>
              <a:off x="7883002" y="2928440"/>
              <a:ext cx="304800" cy="762000"/>
              <a:chOff x="4224" y="2400"/>
              <a:chExt cx="192" cy="480"/>
            </a:xfrm>
          </p:grpSpPr>
          <p:sp>
            <p:nvSpPr>
              <p:cNvPr id="1070" name="Oval 20">
                <a:extLst>
                  <a:ext uri="{FF2B5EF4-FFF2-40B4-BE49-F238E27FC236}">
                    <a16:creationId xmlns:a16="http://schemas.microsoft.com/office/drawing/2014/main" id="{61ABA892-6BD4-17FD-2302-B5EA552D43FD}"/>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71" name="Line 21">
                <a:extLst>
                  <a:ext uri="{FF2B5EF4-FFF2-40B4-BE49-F238E27FC236}">
                    <a16:creationId xmlns:a16="http://schemas.microsoft.com/office/drawing/2014/main" id="{9FF23B45-3FDB-2F42-36B7-E097047E495E}"/>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2" name="Line 22">
                <a:extLst>
                  <a:ext uri="{FF2B5EF4-FFF2-40B4-BE49-F238E27FC236}">
                    <a16:creationId xmlns:a16="http://schemas.microsoft.com/office/drawing/2014/main" id="{CF7E1CBB-AD6B-0758-3EA9-62A3F4FB76D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3" name="Line 23">
                <a:extLst>
                  <a:ext uri="{FF2B5EF4-FFF2-40B4-BE49-F238E27FC236}">
                    <a16:creationId xmlns:a16="http://schemas.microsoft.com/office/drawing/2014/main" id="{E9003931-AE8D-11A8-95D1-A5E1B29EEE85}"/>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4" name="Line 24">
                <a:extLst>
                  <a:ext uri="{FF2B5EF4-FFF2-40B4-BE49-F238E27FC236}">
                    <a16:creationId xmlns:a16="http://schemas.microsoft.com/office/drawing/2014/main" id="{B76C5AFE-E531-C78C-5D01-8C2D6F64209C}"/>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5" name="Line 25">
                <a:extLst>
                  <a:ext uri="{FF2B5EF4-FFF2-40B4-BE49-F238E27FC236}">
                    <a16:creationId xmlns:a16="http://schemas.microsoft.com/office/drawing/2014/main" id="{900A5274-5A24-F2A4-C81A-BA9612FADA3C}"/>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29" name="Freeform 12">
              <a:extLst>
                <a:ext uri="{FF2B5EF4-FFF2-40B4-BE49-F238E27FC236}">
                  <a16:creationId xmlns:a16="http://schemas.microsoft.com/office/drawing/2014/main" id="{B130A30B-62F9-29EE-02E8-D3877E5F6C41}"/>
                </a:ext>
              </a:extLst>
            </p:cNvPr>
            <p:cNvSpPr>
              <a:spLocks noChangeAspect="1"/>
            </p:cNvSpPr>
            <p:nvPr/>
          </p:nvSpPr>
          <p:spPr bwMode="auto">
            <a:xfrm>
              <a:off x="9568558" y="16355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0" name="Group 220">
              <a:extLst>
                <a:ext uri="{FF2B5EF4-FFF2-40B4-BE49-F238E27FC236}">
                  <a16:creationId xmlns:a16="http://schemas.microsoft.com/office/drawing/2014/main" id="{FDD93E56-2B13-7C95-BABB-AFF0B7FE17E5}"/>
                </a:ext>
              </a:extLst>
            </p:cNvPr>
            <p:cNvGrpSpPr>
              <a:grpSpLocks/>
            </p:cNvGrpSpPr>
            <p:nvPr/>
          </p:nvGrpSpPr>
          <p:grpSpPr bwMode="auto">
            <a:xfrm>
              <a:off x="10321324" y="3368843"/>
              <a:ext cx="152400" cy="304800"/>
              <a:chOff x="3264" y="3072"/>
              <a:chExt cx="96" cy="192"/>
            </a:xfrm>
          </p:grpSpPr>
          <p:sp>
            <p:nvSpPr>
              <p:cNvPr id="1068" name="Line 17">
                <a:extLst>
                  <a:ext uri="{FF2B5EF4-FFF2-40B4-BE49-F238E27FC236}">
                    <a16:creationId xmlns:a16="http://schemas.microsoft.com/office/drawing/2014/main" id="{AB0747A2-FEF5-13D5-B673-FCE6722A4AD4}"/>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9" name="Freeform 18">
                <a:extLst>
                  <a:ext uri="{FF2B5EF4-FFF2-40B4-BE49-F238E27FC236}">
                    <a16:creationId xmlns:a16="http://schemas.microsoft.com/office/drawing/2014/main" id="{1DCCC111-E69D-427E-BAA7-DD80260C520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46" name="Group 220">
              <a:extLst>
                <a:ext uri="{FF2B5EF4-FFF2-40B4-BE49-F238E27FC236}">
                  <a16:creationId xmlns:a16="http://schemas.microsoft.com/office/drawing/2014/main" id="{DC38ED3D-D8E9-5DCE-1065-A56E4153E882}"/>
                </a:ext>
              </a:extLst>
            </p:cNvPr>
            <p:cNvGrpSpPr>
              <a:grpSpLocks/>
            </p:cNvGrpSpPr>
            <p:nvPr/>
          </p:nvGrpSpPr>
          <p:grpSpPr bwMode="auto">
            <a:xfrm>
              <a:off x="9583172" y="4642824"/>
              <a:ext cx="152400" cy="304800"/>
              <a:chOff x="3264" y="3072"/>
              <a:chExt cx="96" cy="192"/>
            </a:xfrm>
          </p:grpSpPr>
          <p:sp>
            <p:nvSpPr>
              <p:cNvPr id="1062" name="Line 17">
                <a:extLst>
                  <a:ext uri="{FF2B5EF4-FFF2-40B4-BE49-F238E27FC236}">
                    <a16:creationId xmlns:a16="http://schemas.microsoft.com/office/drawing/2014/main" id="{C77AC511-41A1-2EA0-C4B1-0B4088F5A300}"/>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3" name="Freeform 18">
                <a:extLst>
                  <a:ext uri="{FF2B5EF4-FFF2-40B4-BE49-F238E27FC236}">
                    <a16:creationId xmlns:a16="http://schemas.microsoft.com/office/drawing/2014/main" id="{9EA6ED02-03F9-4CBE-BC4B-24AB6026824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47" name="TextBox 46">
              <a:extLst>
                <a:ext uri="{FF2B5EF4-FFF2-40B4-BE49-F238E27FC236}">
                  <a16:creationId xmlns:a16="http://schemas.microsoft.com/office/drawing/2014/main" id="{3B3326CD-DF4D-B7A3-B4C9-8A30646084DA}"/>
                </a:ext>
              </a:extLst>
            </p:cNvPr>
            <p:cNvSpPr txBox="1"/>
            <p:nvPr/>
          </p:nvSpPr>
          <p:spPr>
            <a:xfrm>
              <a:off x="9743765" y="1853696"/>
              <a:ext cx="664036" cy="338554"/>
            </a:xfrm>
            <a:prstGeom prst="rect">
              <a:avLst/>
            </a:prstGeom>
            <a:noFill/>
          </p:spPr>
          <p:txBody>
            <a:bodyPr wrap="square" rtlCol="0">
              <a:spAutoFit/>
            </a:bodyPr>
            <a:lstStyle/>
            <a:p>
              <a:r>
                <a:rPr lang="en-US" sz="1600" b="1" dirty="0"/>
                <a:t>3.3K</a:t>
              </a:r>
              <a:endParaRPr lang="en-US" b="1" dirty="0"/>
            </a:p>
          </p:txBody>
        </p:sp>
        <p:sp>
          <p:nvSpPr>
            <p:cNvPr id="48" name="TextBox 47">
              <a:extLst>
                <a:ext uri="{FF2B5EF4-FFF2-40B4-BE49-F238E27FC236}">
                  <a16:creationId xmlns:a16="http://schemas.microsoft.com/office/drawing/2014/main" id="{3F5CB757-7DB4-F809-C0AD-3F28F03B0FCE}"/>
                </a:ext>
              </a:extLst>
            </p:cNvPr>
            <p:cNvSpPr txBox="1"/>
            <p:nvPr/>
          </p:nvSpPr>
          <p:spPr>
            <a:xfrm>
              <a:off x="9714668" y="4241775"/>
              <a:ext cx="664036" cy="615553"/>
            </a:xfrm>
            <a:prstGeom prst="rect">
              <a:avLst/>
            </a:prstGeom>
            <a:noFill/>
          </p:spPr>
          <p:txBody>
            <a:bodyPr wrap="square" rtlCol="0">
              <a:spAutoFit/>
            </a:bodyPr>
            <a:lstStyle/>
            <a:p>
              <a:r>
                <a:rPr lang="en-US" sz="1600" b="1" dirty="0"/>
                <a:t>150</a:t>
              </a:r>
            </a:p>
            <a:p>
              <a:endParaRPr lang="en-US" b="1" dirty="0"/>
            </a:p>
          </p:txBody>
        </p:sp>
        <p:sp>
          <p:nvSpPr>
            <p:cNvPr id="49" name="TextBox 48">
              <a:extLst>
                <a:ext uri="{FF2B5EF4-FFF2-40B4-BE49-F238E27FC236}">
                  <a16:creationId xmlns:a16="http://schemas.microsoft.com/office/drawing/2014/main" id="{AED00668-8C6D-D076-5D58-C2CACDFFE463}"/>
                </a:ext>
              </a:extLst>
            </p:cNvPr>
            <p:cNvSpPr txBox="1"/>
            <p:nvPr/>
          </p:nvSpPr>
          <p:spPr>
            <a:xfrm>
              <a:off x="10557236" y="2898103"/>
              <a:ext cx="664036" cy="338554"/>
            </a:xfrm>
            <a:prstGeom prst="rect">
              <a:avLst/>
            </a:prstGeom>
            <a:noFill/>
          </p:spPr>
          <p:txBody>
            <a:bodyPr wrap="square" rtlCol="0">
              <a:spAutoFit/>
            </a:bodyPr>
            <a:lstStyle/>
            <a:p>
              <a:r>
                <a:rPr lang="en-US" sz="1600" b="1" dirty="0"/>
                <a:t>R</a:t>
              </a:r>
              <a:r>
                <a:rPr lang="en-US" sz="1600" b="1" baseline="-25000" dirty="0"/>
                <a:t>L</a:t>
              </a:r>
              <a:endParaRPr lang="en-US" b="1" baseline="-25000" dirty="0"/>
            </a:p>
          </p:txBody>
        </p:sp>
        <p:sp>
          <p:nvSpPr>
            <p:cNvPr id="51" name="TextBox 50">
              <a:extLst>
                <a:ext uri="{FF2B5EF4-FFF2-40B4-BE49-F238E27FC236}">
                  <a16:creationId xmlns:a16="http://schemas.microsoft.com/office/drawing/2014/main" id="{CEFAED4D-670A-CE26-94BD-B53EE5194039}"/>
                </a:ext>
              </a:extLst>
            </p:cNvPr>
            <p:cNvSpPr txBox="1"/>
            <p:nvPr/>
          </p:nvSpPr>
          <p:spPr>
            <a:xfrm>
              <a:off x="8210103" y="2390924"/>
              <a:ext cx="664036" cy="338554"/>
            </a:xfrm>
            <a:prstGeom prst="rect">
              <a:avLst/>
            </a:prstGeom>
            <a:noFill/>
          </p:spPr>
          <p:txBody>
            <a:bodyPr wrap="square" rtlCol="0">
              <a:spAutoFit/>
            </a:bodyPr>
            <a:lstStyle/>
            <a:p>
              <a:r>
                <a:rPr lang="en-US" sz="1600" b="1" dirty="0"/>
                <a:t>C</a:t>
              </a:r>
              <a:r>
                <a:rPr lang="en-US" sz="1600" b="1" baseline="-25000" dirty="0"/>
                <a:t>i</a:t>
              </a:r>
              <a:endParaRPr lang="en-US" b="1" baseline="-25000" dirty="0"/>
            </a:p>
          </p:txBody>
        </p:sp>
        <p:sp>
          <p:nvSpPr>
            <p:cNvPr id="79" name="TextBox 78">
              <a:extLst>
                <a:ext uri="{FF2B5EF4-FFF2-40B4-BE49-F238E27FC236}">
                  <a16:creationId xmlns:a16="http://schemas.microsoft.com/office/drawing/2014/main" id="{3E6D3643-FA2B-6463-BE0C-DAE285AD7F1B}"/>
                </a:ext>
              </a:extLst>
            </p:cNvPr>
            <p:cNvSpPr txBox="1"/>
            <p:nvPr/>
          </p:nvSpPr>
          <p:spPr>
            <a:xfrm>
              <a:off x="9685056" y="1199038"/>
              <a:ext cx="664036" cy="338554"/>
            </a:xfrm>
            <a:prstGeom prst="rect">
              <a:avLst/>
            </a:prstGeom>
            <a:noFill/>
          </p:spPr>
          <p:txBody>
            <a:bodyPr wrap="square" rtlCol="0">
              <a:spAutoFit/>
            </a:bodyPr>
            <a:lstStyle/>
            <a:p>
              <a:r>
                <a:rPr lang="en-US" sz="1600" b="1" dirty="0"/>
                <a:t>12V</a:t>
              </a:r>
              <a:endParaRPr lang="en-US" b="1" baseline="-25000" dirty="0"/>
            </a:p>
          </p:txBody>
        </p:sp>
        <p:sp>
          <p:nvSpPr>
            <p:cNvPr id="85" name="Freeform 12">
              <a:extLst>
                <a:ext uri="{FF2B5EF4-FFF2-40B4-BE49-F238E27FC236}">
                  <a16:creationId xmlns:a16="http://schemas.microsoft.com/office/drawing/2014/main" id="{E8231525-937C-3E70-2834-9300EDA4DB30}"/>
                </a:ext>
              </a:extLst>
            </p:cNvPr>
            <p:cNvSpPr>
              <a:spLocks noChangeAspect="1"/>
            </p:cNvSpPr>
            <p:nvPr/>
          </p:nvSpPr>
          <p:spPr bwMode="auto">
            <a:xfrm>
              <a:off x="8643722" y="2915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24" name="Freeform 12">
              <a:extLst>
                <a:ext uri="{FF2B5EF4-FFF2-40B4-BE49-F238E27FC236}">
                  <a16:creationId xmlns:a16="http://schemas.microsoft.com/office/drawing/2014/main" id="{C6DE3D1F-3E00-0944-251B-25A814748E99}"/>
                </a:ext>
              </a:extLst>
            </p:cNvPr>
            <p:cNvSpPr>
              <a:spLocks noChangeAspect="1"/>
            </p:cNvSpPr>
            <p:nvPr/>
          </p:nvSpPr>
          <p:spPr bwMode="auto">
            <a:xfrm>
              <a:off x="8645810" y="21658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025" name="Group 249">
              <a:extLst>
                <a:ext uri="{FF2B5EF4-FFF2-40B4-BE49-F238E27FC236}">
                  <a16:creationId xmlns:a16="http://schemas.microsoft.com/office/drawing/2014/main" id="{89C95474-C243-D5E6-9C48-907EC27CE4C4}"/>
                </a:ext>
              </a:extLst>
            </p:cNvPr>
            <p:cNvGrpSpPr>
              <a:grpSpLocks/>
            </p:cNvGrpSpPr>
            <p:nvPr/>
          </p:nvGrpSpPr>
          <p:grpSpPr bwMode="auto">
            <a:xfrm>
              <a:off x="8614993" y="2817962"/>
              <a:ext cx="228600" cy="228600"/>
              <a:chOff x="1248" y="720"/>
              <a:chExt cx="96" cy="96"/>
            </a:xfrm>
          </p:grpSpPr>
          <p:sp>
            <p:nvSpPr>
              <p:cNvPr id="1060" name="Oval 250">
                <a:extLst>
                  <a:ext uri="{FF2B5EF4-FFF2-40B4-BE49-F238E27FC236}">
                    <a16:creationId xmlns:a16="http://schemas.microsoft.com/office/drawing/2014/main" id="{8A93FA6C-806F-312E-9DBE-BA5671A88CA5}"/>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1" name="Rectangle 251">
                <a:extLst>
                  <a:ext uri="{FF2B5EF4-FFF2-40B4-BE49-F238E27FC236}">
                    <a16:creationId xmlns:a16="http://schemas.microsoft.com/office/drawing/2014/main" id="{8F452B3E-1F57-32E1-930D-B5D90BD926E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26" name="Straight Connector 1025">
              <a:extLst>
                <a:ext uri="{FF2B5EF4-FFF2-40B4-BE49-F238E27FC236}">
                  <a16:creationId xmlns:a16="http://schemas.microsoft.com/office/drawing/2014/main" id="{27AC0198-F2F1-6F3D-3BA0-DE8C8B5997F8}"/>
                </a:ext>
              </a:extLst>
            </p:cNvPr>
            <p:cNvCxnSpPr>
              <a:cxnSpLocks/>
            </p:cNvCxnSpPr>
            <p:nvPr/>
          </p:nvCxnSpPr>
          <p:spPr>
            <a:xfrm flipV="1">
              <a:off x="8713999" y="1697334"/>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7BAE5747-6B89-C4B6-51DF-277F3A4FEB60}"/>
                </a:ext>
              </a:extLst>
            </p:cNvPr>
            <p:cNvCxnSpPr>
              <a:cxnSpLocks/>
            </p:cNvCxnSpPr>
            <p:nvPr/>
          </p:nvCxnSpPr>
          <p:spPr>
            <a:xfrm flipV="1">
              <a:off x="8722010" y="169733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8" name="Group 220">
              <a:extLst>
                <a:ext uri="{FF2B5EF4-FFF2-40B4-BE49-F238E27FC236}">
                  <a16:creationId xmlns:a16="http://schemas.microsoft.com/office/drawing/2014/main" id="{DECA3B70-2507-61C8-7EB9-DB305A2FA55A}"/>
                </a:ext>
              </a:extLst>
            </p:cNvPr>
            <p:cNvGrpSpPr>
              <a:grpSpLocks/>
            </p:cNvGrpSpPr>
            <p:nvPr/>
          </p:nvGrpSpPr>
          <p:grpSpPr bwMode="auto">
            <a:xfrm>
              <a:off x="8643722" y="3578114"/>
              <a:ext cx="152400" cy="304800"/>
              <a:chOff x="3264" y="3072"/>
              <a:chExt cx="96" cy="192"/>
            </a:xfrm>
          </p:grpSpPr>
          <p:sp>
            <p:nvSpPr>
              <p:cNvPr id="1058" name="Line 17">
                <a:extLst>
                  <a:ext uri="{FF2B5EF4-FFF2-40B4-BE49-F238E27FC236}">
                    <a16:creationId xmlns:a16="http://schemas.microsoft.com/office/drawing/2014/main" id="{78CA6398-D3A4-A032-EFDA-E1F8C667EF1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9" name="Freeform 18">
                <a:extLst>
                  <a:ext uri="{FF2B5EF4-FFF2-40B4-BE49-F238E27FC236}">
                    <a16:creationId xmlns:a16="http://schemas.microsoft.com/office/drawing/2014/main" id="{97931E46-98EC-54EC-DB8E-1C6C72BC554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2" name="Straight Connector 1031">
              <a:extLst>
                <a:ext uri="{FF2B5EF4-FFF2-40B4-BE49-F238E27FC236}">
                  <a16:creationId xmlns:a16="http://schemas.microsoft.com/office/drawing/2014/main" id="{0C0CA588-6CE0-FD8B-B617-8B35F3474600}"/>
                </a:ext>
              </a:extLst>
            </p:cNvPr>
            <p:cNvCxnSpPr>
              <a:cxnSpLocks/>
            </p:cNvCxnSpPr>
            <p:nvPr/>
          </p:nvCxnSpPr>
          <p:spPr>
            <a:xfrm flipV="1">
              <a:off x="9640584" y="136330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49">
              <a:extLst>
                <a:ext uri="{FF2B5EF4-FFF2-40B4-BE49-F238E27FC236}">
                  <a16:creationId xmlns:a16="http://schemas.microsoft.com/office/drawing/2014/main" id="{8547A761-D1AD-4396-1881-E42659E17B2B}"/>
                </a:ext>
              </a:extLst>
            </p:cNvPr>
            <p:cNvGrpSpPr>
              <a:grpSpLocks/>
            </p:cNvGrpSpPr>
            <p:nvPr/>
          </p:nvGrpSpPr>
          <p:grpSpPr bwMode="auto">
            <a:xfrm>
              <a:off x="9528017" y="1278045"/>
              <a:ext cx="228600" cy="228600"/>
              <a:chOff x="1248" y="720"/>
              <a:chExt cx="96" cy="96"/>
            </a:xfrm>
          </p:grpSpPr>
          <p:sp>
            <p:nvSpPr>
              <p:cNvPr id="1056" name="Oval 250">
                <a:extLst>
                  <a:ext uri="{FF2B5EF4-FFF2-40B4-BE49-F238E27FC236}">
                    <a16:creationId xmlns:a16="http://schemas.microsoft.com/office/drawing/2014/main" id="{F8127E9E-3865-17EA-5DD6-F789BA56718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7" name="Rectangle 251">
                <a:extLst>
                  <a:ext uri="{FF2B5EF4-FFF2-40B4-BE49-F238E27FC236}">
                    <a16:creationId xmlns:a16="http://schemas.microsoft.com/office/drawing/2014/main" id="{F9F5BB73-D6FF-7AE6-4349-EBF3E5EFABE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4" name="Straight Connector 1033">
              <a:extLst>
                <a:ext uri="{FF2B5EF4-FFF2-40B4-BE49-F238E27FC236}">
                  <a16:creationId xmlns:a16="http://schemas.microsoft.com/office/drawing/2014/main" id="{D1A5895D-D5D2-2B17-058E-7CC646520DC1}"/>
                </a:ext>
              </a:extLst>
            </p:cNvPr>
            <p:cNvCxnSpPr>
              <a:cxnSpLocks/>
            </p:cNvCxnSpPr>
            <p:nvPr/>
          </p:nvCxnSpPr>
          <p:spPr>
            <a:xfrm flipV="1">
              <a:off x="9650108" y="327769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Freeform 12">
              <a:extLst>
                <a:ext uri="{FF2B5EF4-FFF2-40B4-BE49-F238E27FC236}">
                  <a16:creationId xmlns:a16="http://schemas.microsoft.com/office/drawing/2014/main" id="{1FA5AA38-39E8-5306-8D42-610D9AA6EBF1}"/>
                </a:ext>
              </a:extLst>
            </p:cNvPr>
            <p:cNvSpPr>
              <a:spLocks noChangeAspect="1"/>
            </p:cNvSpPr>
            <p:nvPr/>
          </p:nvSpPr>
          <p:spPr bwMode="auto">
            <a:xfrm>
              <a:off x="10318138" y="2698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38" name="TextBox 1037">
              <a:extLst>
                <a:ext uri="{FF2B5EF4-FFF2-40B4-BE49-F238E27FC236}">
                  <a16:creationId xmlns:a16="http://schemas.microsoft.com/office/drawing/2014/main" id="{A1C2B5D4-6B34-2A71-72CC-2C3ACE88D1B7}"/>
                </a:ext>
              </a:extLst>
            </p:cNvPr>
            <p:cNvSpPr txBox="1"/>
            <p:nvPr/>
          </p:nvSpPr>
          <p:spPr>
            <a:xfrm>
              <a:off x="8768904" y="2195714"/>
              <a:ext cx="664036" cy="338554"/>
            </a:xfrm>
            <a:prstGeom prst="rect">
              <a:avLst/>
            </a:prstGeom>
            <a:noFill/>
          </p:spPr>
          <p:txBody>
            <a:bodyPr wrap="square" rtlCol="0">
              <a:spAutoFit/>
            </a:bodyPr>
            <a:lstStyle/>
            <a:p>
              <a:r>
                <a:rPr lang="en-US" sz="1600" b="1" dirty="0"/>
                <a:t>200K</a:t>
              </a:r>
              <a:endParaRPr lang="en-US" b="1" dirty="0"/>
            </a:p>
          </p:txBody>
        </p:sp>
        <p:sp>
          <p:nvSpPr>
            <p:cNvPr id="1039" name="TextBox 1038">
              <a:extLst>
                <a:ext uri="{FF2B5EF4-FFF2-40B4-BE49-F238E27FC236}">
                  <a16:creationId xmlns:a16="http://schemas.microsoft.com/office/drawing/2014/main" id="{49C9D191-DC36-8238-0A68-3F86AA29E10B}"/>
                </a:ext>
              </a:extLst>
            </p:cNvPr>
            <p:cNvSpPr txBox="1"/>
            <p:nvPr/>
          </p:nvSpPr>
          <p:spPr>
            <a:xfrm>
              <a:off x="8745940" y="3325142"/>
              <a:ext cx="664036" cy="338554"/>
            </a:xfrm>
            <a:prstGeom prst="rect">
              <a:avLst/>
            </a:prstGeom>
            <a:noFill/>
          </p:spPr>
          <p:txBody>
            <a:bodyPr wrap="square" rtlCol="0">
              <a:spAutoFit/>
            </a:bodyPr>
            <a:lstStyle/>
            <a:p>
              <a:r>
                <a:rPr lang="en-US" sz="1600" b="1" dirty="0"/>
                <a:t>100K</a:t>
              </a:r>
              <a:endParaRPr lang="en-US" b="1" dirty="0"/>
            </a:p>
          </p:txBody>
        </p:sp>
        <p:grpSp>
          <p:nvGrpSpPr>
            <p:cNvPr id="1044" name="Group 249">
              <a:extLst>
                <a:ext uri="{FF2B5EF4-FFF2-40B4-BE49-F238E27FC236}">
                  <a16:creationId xmlns:a16="http://schemas.microsoft.com/office/drawing/2014/main" id="{496DEA9C-1AAE-4A12-5864-AE79956D730D}"/>
                </a:ext>
              </a:extLst>
            </p:cNvPr>
            <p:cNvGrpSpPr>
              <a:grpSpLocks/>
            </p:cNvGrpSpPr>
            <p:nvPr/>
          </p:nvGrpSpPr>
          <p:grpSpPr bwMode="auto">
            <a:xfrm>
              <a:off x="9534281" y="3501411"/>
              <a:ext cx="228600" cy="228600"/>
              <a:chOff x="1248" y="720"/>
              <a:chExt cx="96" cy="96"/>
            </a:xfrm>
          </p:grpSpPr>
          <p:sp>
            <p:nvSpPr>
              <p:cNvPr id="1048" name="Oval 250">
                <a:extLst>
                  <a:ext uri="{FF2B5EF4-FFF2-40B4-BE49-F238E27FC236}">
                    <a16:creationId xmlns:a16="http://schemas.microsoft.com/office/drawing/2014/main" id="{244F6B40-AAED-48D5-3AEA-C240EE229004}"/>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49" name="Rectangle 251">
                <a:extLst>
                  <a:ext uri="{FF2B5EF4-FFF2-40B4-BE49-F238E27FC236}">
                    <a16:creationId xmlns:a16="http://schemas.microsoft.com/office/drawing/2014/main" id="{1405807B-F6EE-8B5E-4ABA-913F79472D4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91" name="TextBox 190">
              <a:extLst>
                <a:ext uri="{FF2B5EF4-FFF2-40B4-BE49-F238E27FC236}">
                  <a16:creationId xmlns:a16="http://schemas.microsoft.com/office/drawing/2014/main" id="{8FA95432-FE7A-8BE1-EF2E-26B464311B90}"/>
                </a:ext>
              </a:extLst>
            </p:cNvPr>
            <p:cNvSpPr txBox="1"/>
            <p:nvPr/>
          </p:nvSpPr>
          <p:spPr>
            <a:xfrm>
              <a:off x="9941923" y="2258317"/>
              <a:ext cx="664036" cy="338554"/>
            </a:xfrm>
            <a:prstGeom prst="rect">
              <a:avLst/>
            </a:prstGeom>
            <a:noFill/>
          </p:spPr>
          <p:txBody>
            <a:bodyPr wrap="square" rtlCol="0">
              <a:spAutoFit/>
            </a:bodyPr>
            <a:lstStyle/>
            <a:p>
              <a:r>
                <a:rPr lang="en-US" sz="1600" b="1" dirty="0"/>
                <a:t>C</a:t>
              </a:r>
              <a:r>
                <a:rPr lang="en-US" sz="1600" b="1" baseline="-25000" dirty="0"/>
                <a:t>o</a:t>
              </a:r>
              <a:endParaRPr lang="en-US" b="1" baseline="-25000" dirty="0"/>
            </a:p>
          </p:txBody>
        </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627702" y="1658808"/>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627702" y="1658808"/>
                <a:ext cx="6455611" cy="4527431"/>
              </a:xfrm>
              <a:prstGeom prst="rect">
                <a:avLst/>
              </a:prstGeom>
              <a:blipFill>
                <a:blip r:embed="rId3"/>
                <a:stretch>
                  <a:fillRect l="-1572" t="-55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20689" y="1121683"/>
                <a:ext cx="5358568" cy="5379670"/>
              </a:xfrm>
            </p:spPr>
            <p:txBody>
              <a:bodyPr>
                <a:normAutofit/>
              </a:bodyPr>
              <a:lstStyle/>
              <a:p>
                <a:pPr>
                  <a:spcBef>
                    <a:spcPts val="400"/>
                  </a:spcBef>
                </a:pPr>
                <a:r>
                  <a:rPr lang="en-US" sz="1800" dirty="0"/>
                  <a:t>RC behavior: charging</a:t>
                </a:r>
              </a:p>
              <a:p>
                <a:pPr lvl="1">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a:t>
                </a:r>
              </a:p>
              <a:p>
                <a:pPr lvl="1">
                  <a:spcBef>
                    <a:spcPts val="200"/>
                  </a:spcBef>
                </a:pPr>
                <a:r>
                  <a:rPr lang="en-US" sz="1800" dirty="0"/>
                  <a:t>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2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2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2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20689" y="1121683"/>
                <a:ext cx="5358568" cy="5379670"/>
              </a:xfrm>
              <a:blipFill>
                <a:blip r:embed="rId2"/>
                <a:stretch>
                  <a:fillRect l="-709" t="-94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38563" y="4251004"/>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4" name="Group 3">
            <a:extLst>
              <a:ext uri="{FF2B5EF4-FFF2-40B4-BE49-F238E27FC236}">
                <a16:creationId xmlns:a16="http://schemas.microsoft.com/office/drawing/2014/main" id="{DCDBA665-E62C-CF13-05CA-1F6DDEFD12ED}"/>
              </a:ext>
            </a:extLst>
          </p:cNvPr>
          <p:cNvGrpSpPr/>
          <p:nvPr/>
        </p:nvGrpSpPr>
        <p:grpSpPr>
          <a:xfrm>
            <a:off x="340512" y="1684350"/>
            <a:ext cx="1904333" cy="1693498"/>
            <a:chOff x="364178" y="1458945"/>
            <a:chExt cx="1904333" cy="1693498"/>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618915" y="2356088"/>
              <a:ext cx="191688" cy="682589"/>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636215" y="2301710"/>
              <a:ext cx="159740" cy="189608"/>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636215" y="2962835"/>
              <a:ext cx="159740" cy="189608"/>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388217" y="2536951"/>
              <a:ext cx="379163" cy="382920"/>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756310" y="2195864"/>
              <a:ext cx="379163" cy="382920"/>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1883624" y="1814275"/>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1885379" y="2578959"/>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1889348" y="1809951"/>
              <a:ext cx="379163" cy="382920"/>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1849568" y="2520040"/>
              <a:ext cx="379163" cy="382920"/>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654567" y="171148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346962" y="1877720"/>
              <a:ext cx="379163" cy="382920"/>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639832" y="1588060"/>
              <a:ext cx="159740" cy="189608"/>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935690" y="1458945"/>
              <a:ext cx="790524" cy="421704"/>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496032" y="1875730"/>
              <a:ext cx="790522" cy="919642"/>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941983" y="2723152"/>
              <a:ext cx="0" cy="3312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938366" y="1795171"/>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631184" y="155284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364178" y="1518772"/>
              <a:ext cx="9661" cy="1545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373839" y="3064091"/>
              <a:ext cx="1341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364178" y="1529809"/>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823"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5703"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74493" y="1881289"/>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74493" y="1881289"/>
                <a:ext cx="8882631" cy="3999875"/>
              </a:xfrm>
              <a:prstGeom prst="rect">
                <a:avLst/>
              </a:prstGeom>
              <a:blipFill>
                <a:blip r:embed="rId3"/>
                <a:stretch>
                  <a:fillRect l="-856" t="-94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6203102" y="389198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296467" y="877431"/>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224909" y="2154399"/>
                <a:ext cx="7154346"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224909" y="2154399"/>
                <a:ext cx="7154346" cy="3368915"/>
              </a:xfrm>
              <a:prstGeom prst="rect">
                <a:avLst/>
              </a:prstGeom>
              <a:blipFill>
                <a:blip r:embed="rId3"/>
                <a:stretch>
                  <a:fillRect l="-141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8854" y="624239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5" name="Group 4">
            <a:extLst>
              <a:ext uri="{FF2B5EF4-FFF2-40B4-BE49-F238E27FC236}">
                <a16:creationId xmlns:a16="http://schemas.microsoft.com/office/drawing/2014/main" id="{031B91D6-77C0-E5A4-588E-E0FB44136B46}"/>
              </a:ext>
            </a:extLst>
          </p:cNvPr>
          <p:cNvGrpSpPr/>
          <p:nvPr/>
        </p:nvGrpSpPr>
        <p:grpSpPr>
          <a:xfrm>
            <a:off x="9219518" y="2451833"/>
            <a:ext cx="1666787" cy="1954334"/>
            <a:chOff x="9477702" y="2154399"/>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279569" y="2607019"/>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0743984" y="3364327"/>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590997" y="31520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915218" y="3035548"/>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0627772" y="24955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522930" y="2154399"/>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9907730" y="2540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605048" y="3803933"/>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741917" y="2986095"/>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477702" y="2496766"/>
              <a:ext cx="366920" cy="338554"/>
            </a:xfrm>
            <a:prstGeom prst="rect">
              <a:avLst/>
            </a:prstGeom>
            <a:noFill/>
          </p:spPr>
          <p:txBody>
            <a:bodyPr wrap="square" rtlCol="0">
              <a:spAutoFit/>
            </a:bodyPr>
            <a:lstStyle/>
            <a:p>
              <a:r>
                <a:rPr lang="en-US" sz="1600" dirty="0"/>
                <a:t>V</a:t>
              </a:r>
              <a:r>
                <a:rPr lang="en-US" sz="1600" baseline="-25000" dirty="0"/>
                <a:t>i</a:t>
              </a:r>
            </a:p>
          </p:txBody>
        </p:sp>
        <p:sp>
          <p:nvSpPr>
            <p:cNvPr id="4" name="Oval 3">
              <a:extLst>
                <a:ext uri="{FF2B5EF4-FFF2-40B4-BE49-F238E27FC236}">
                  <a16:creationId xmlns:a16="http://schemas.microsoft.com/office/drawing/2014/main" id="{5B652A84-6B05-2247-9B0F-5ADF2C82302D}"/>
                </a:ext>
              </a:extLst>
            </p:cNvPr>
            <p:cNvSpPr/>
            <p:nvPr/>
          </p:nvSpPr>
          <p:spPr>
            <a:xfrm>
              <a:off x="9596824" y="28523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918514" y="1611128"/>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918514" y="1611128"/>
                <a:ext cx="5536572" cy="4840790"/>
              </a:xfrm>
              <a:prstGeom prst="rect">
                <a:avLst/>
              </a:prstGeom>
              <a:blipFill>
                <a:blip r:embed="rId3"/>
                <a:stretch>
                  <a:fillRect l="-1835" t="-52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4432"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4" name="Group 3">
            <a:extLst>
              <a:ext uri="{FF2B5EF4-FFF2-40B4-BE49-F238E27FC236}">
                <a16:creationId xmlns:a16="http://schemas.microsoft.com/office/drawing/2014/main" id="{0709DF6F-FAE9-E0D1-27FB-B89D443A18F2}"/>
              </a:ext>
            </a:extLst>
          </p:cNvPr>
          <p:cNvGrpSpPr/>
          <p:nvPr/>
        </p:nvGrpSpPr>
        <p:grpSpPr>
          <a:xfrm>
            <a:off x="1158531" y="3430817"/>
            <a:ext cx="2589625" cy="2691000"/>
            <a:chOff x="1416717" y="3333999"/>
            <a:chExt cx="2589625" cy="2691000"/>
          </a:xfrm>
        </p:grpSpPr>
        <p:sp>
          <p:nvSpPr>
            <p:cNvPr id="240" name="TextBox 239">
              <a:extLst>
                <a:ext uri="{FF2B5EF4-FFF2-40B4-BE49-F238E27FC236}">
                  <a16:creationId xmlns:a16="http://schemas.microsoft.com/office/drawing/2014/main" id="{950DD5C2-38C2-F045-952E-7994B5C420F0}"/>
                </a:ext>
              </a:extLst>
            </p:cNvPr>
            <p:cNvSpPr txBox="1"/>
            <p:nvPr/>
          </p:nvSpPr>
          <p:spPr>
            <a:xfrm>
              <a:off x="1416717" y="5655667"/>
              <a:ext cx="2128788" cy="369332"/>
            </a:xfrm>
            <a:prstGeom prst="rect">
              <a:avLst/>
            </a:prstGeom>
            <a:noFill/>
          </p:spPr>
          <p:txBody>
            <a:bodyPr wrap="none" rtlCol="0">
              <a:spAutoFit/>
            </a:bodyPr>
            <a:lstStyle/>
            <a:p>
              <a:r>
                <a:rPr lang="en-US"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838900"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3283966"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3375406" y="4056030"/>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1629629" y="4056031"/>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934428" y="405603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2582638" y="46656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2522091" y="5283404"/>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2498309" y="3827430"/>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1422516" y="3934705"/>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87637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1500536" y="3526734"/>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3091942" y="405603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3601251" y="3970507"/>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332805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2132407" y="401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3029090" y="4010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1583767" y="43138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3649584" y="43245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2220659" y="428905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924603" y="42963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3506051" y="3515751"/>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2064825" y="418713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812310" y="420890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2164915" y="4883496"/>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2625051" y="46111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59433" y="1612857"/>
                <a:ext cx="830902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59433" y="1612857"/>
                <a:ext cx="8309026" cy="4377318"/>
              </a:xfrm>
              <a:prstGeom prst="rect">
                <a:avLst/>
              </a:prstGeom>
              <a:blipFill>
                <a:blip r:embed="rId3"/>
                <a:stretch>
                  <a:fillRect l="-137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9705189"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3" name="Group 2">
            <a:extLst>
              <a:ext uri="{FF2B5EF4-FFF2-40B4-BE49-F238E27FC236}">
                <a16:creationId xmlns:a16="http://schemas.microsoft.com/office/drawing/2014/main" id="{4BBC1E51-4FBB-B06E-8FD3-611B8BE98918}"/>
              </a:ext>
            </a:extLst>
          </p:cNvPr>
          <p:cNvGrpSpPr/>
          <p:nvPr/>
        </p:nvGrpSpPr>
        <p:grpSpPr>
          <a:xfrm>
            <a:off x="8719011" y="2488281"/>
            <a:ext cx="3322568" cy="2205358"/>
            <a:chOff x="8791643" y="4143607"/>
            <a:chExt cx="3322568" cy="2205358"/>
          </a:xfrm>
        </p:grpSpPr>
        <p:sp>
          <p:nvSpPr>
            <p:cNvPr id="67" name="TextBox 66">
              <a:extLst>
                <a:ext uri="{FF2B5EF4-FFF2-40B4-BE49-F238E27FC236}">
                  <a16:creationId xmlns:a16="http://schemas.microsoft.com/office/drawing/2014/main" id="{8976316B-FE98-9344-9080-39847E136865}"/>
                </a:ext>
              </a:extLst>
            </p:cNvPr>
            <p:cNvSpPr txBox="1"/>
            <p:nvPr/>
          </p:nvSpPr>
          <p:spPr>
            <a:xfrm>
              <a:off x="10810669" y="433325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530175" y="6041190"/>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948168" y="453928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149002" y="518248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76932" y="519402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159635" y="452167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79776" y="489613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727754" y="498923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149175" y="586163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535056" y="545684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348438" y="481314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86797" y="51459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371000" y="48418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435856" y="4898486"/>
              <a:ext cx="84787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83748" y="48518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147878" y="4695709"/>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91643" y="4859782"/>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10017749" y="4143607"/>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92508" y="530817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641981" y="545685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259159" y="51530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43320" y="4446192"/>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629770" y="4848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92763" y="4528067"/>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574179" y="64130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323611" y="1420641"/>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a:t>
                </a:r>
              </a:p>
              <a:p>
                <a:pPr marL="457200"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323611" y="1420641"/>
                <a:ext cx="8430478" cy="4863530"/>
              </a:xfrm>
              <a:prstGeom prst="rect">
                <a:avLst/>
              </a:prstGeom>
              <a:blipFill>
                <a:blip r:embed="rId3"/>
                <a:stretch>
                  <a:fillRect l="-1203" b="-2344"/>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45380A-A3A6-1A71-49A0-DC4966A2C5CD}"/>
              </a:ext>
            </a:extLst>
          </p:cNvPr>
          <p:cNvGrpSpPr/>
          <p:nvPr/>
        </p:nvGrpSpPr>
        <p:grpSpPr>
          <a:xfrm>
            <a:off x="9244538" y="2847242"/>
            <a:ext cx="2613035" cy="2955018"/>
            <a:chOff x="9244538" y="2847242"/>
            <a:chExt cx="2613035" cy="295501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118" y="284724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666418" y="3100285"/>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666418" y="4803258"/>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579999" y="32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666418" y="5421260"/>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112985" y="4470102"/>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746159" y="40518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818818" y="3517171"/>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011635" y="3252685"/>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808185" y="4016013"/>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493885" y="32043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772033" y="4798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304922" y="4851102"/>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046880" y="4844370"/>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135557" y="517750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815481" y="443001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007704" y="48021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769762" y="353390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938479" y="426062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914732" y="525365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244538" y="285078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916481" y="2865486"/>
              <a:ext cx="497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134845" y="3207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783298" y="39739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05739" y="3415255"/>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9901073" y="3428751"/>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9909917" y="3536083"/>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66430" y="1359192"/>
                <a:ext cx="7972773" cy="51676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66430" y="1359192"/>
                <a:ext cx="7972773" cy="5167611"/>
              </a:xfrm>
              <a:prstGeom prst="rect">
                <a:avLst/>
              </a:prstGeom>
              <a:blipFill>
                <a:blip r:embed="rId3"/>
                <a:stretch>
                  <a:fillRect l="-1272" t="-73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9845035"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8686800" y="1478232"/>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798215"/>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782962" y="2596294"/>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008421" y="106945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2374707"/>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18832"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18832"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2029315"/>
                <a:ext cx="10053251" cy="36829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2029315"/>
                <a:ext cx="10053251" cy="3682991"/>
              </a:xfrm>
              <a:prstGeom prst="rect">
                <a:avLst/>
              </a:prstGeom>
              <a:blipFill>
                <a:blip r:embed="rId3"/>
                <a:stretch>
                  <a:fillRect l="-1136" t="-1271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63316"/>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28438" y="1561282"/>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28438" y="1561282"/>
                <a:ext cx="7034328" cy="4635725"/>
              </a:xfrm>
              <a:prstGeom prst="rect">
                <a:avLst/>
              </a:prstGeom>
              <a:blipFill>
                <a:blip r:embed="rId3"/>
                <a:stretch>
                  <a:fillRect l="-1441" t="-5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9569554" y="637885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4" name="Group 3">
            <a:extLst>
              <a:ext uri="{FF2B5EF4-FFF2-40B4-BE49-F238E27FC236}">
                <a16:creationId xmlns:a16="http://schemas.microsoft.com/office/drawing/2014/main" id="{114C4DAB-C429-34DD-FAB0-1C9F90B0AE71}"/>
              </a:ext>
            </a:extLst>
          </p:cNvPr>
          <p:cNvGrpSpPr/>
          <p:nvPr/>
        </p:nvGrpSpPr>
        <p:grpSpPr>
          <a:xfrm>
            <a:off x="7759754" y="3325432"/>
            <a:ext cx="3457348" cy="3103583"/>
            <a:chOff x="7942778" y="3296830"/>
            <a:chExt cx="3457348" cy="3103583"/>
          </a:xfrm>
        </p:grpSpPr>
        <p:sp>
          <p:nvSpPr>
            <p:cNvPr id="271" name="TextBox 270">
              <a:extLst>
                <a:ext uri="{FF2B5EF4-FFF2-40B4-BE49-F238E27FC236}">
                  <a16:creationId xmlns:a16="http://schemas.microsoft.com/office/drawing/2014/main" id="{2E4351D3-EC80-2146-B209-4BB498FA0219}"/>
                </a:ext>
              </a:extLst>
            </p:cNvPr>
            <p:cNvSpPr txBox="1"/>
            <p:nvPr/>
          </p:nvSpPr>
          <p:spPr>
            <a:xfrm>
              <a:off x="10029819" y="3296830"/>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10847625" y="5083569"/>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0430673" y="6068973"/>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9444250" y="4908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8807691" y="4292162"/>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9660941" y="4613252"/>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8753210" y="4825049"/>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0495797" y="5482754"/>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9368077" y="4440206"/>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9357401" y="4820123"/>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0569401" y="3363077"/>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0531838" y="334990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9482481" y="4302473"/>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9496349" y="4943405"/>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9634614" y="4979105"/>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7942778" y="5008522"/>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8800272" y="5472805"/>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045172" y="490144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9935600" y="4071045"/>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8690650" y="4284840"/>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8331724" y="4452884"/>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0554956" y="4430957"/>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0520949" y="4904525"/>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231894" y="5667984"/>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0515279" y="543483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429516" y="1385936"/>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48654" y="2196190"/>
            <a:ext cx="6388516" cy="37025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521392" y="1975062"/>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10355" y="2012357"/>
                <a:ext cx="6127674" cy="36267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10355" y="2012357"/>
                <a:ext cx="6127674" cy="3626719"/>
              </a:xfrm>
              <a:prstGeom prst="rect">
                <a:avLst/>
              </a:prstGeom>
              <a:blipFill>
                <a:blip r:embed="rId3"/>
                <a:stretch>
                  <a:fillRect l="-1863" t="-697"/>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4" name="Group 3">
            <a:extLst>
              <a:ext uri="{FF2B5EF4-FFF2-40B4-BE49-F238E27FC236}">
                <a16:creationId xmlns:a16="http://schemas.microsoft.com/office/drawing/2014/main" id="{5FF17F58-E979-E5E8-A00B-BB32BFC77CA7}"/>
              </a:ext>
            </a:extLst>
          </p:cNvPr>
          <p:cNvGrpSpPr/>
          <p:nvPr/>
        </p:nvGrpSpPr>
        <p:grpSpPr>
          <a:xfrm>
            <a:off x="7204696" y="2700877"/>
            <a:ext cx="4341857" cy="3352687"/>
            <a:chOff x="7613235"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678628"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977030"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8126598"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9058821"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766636"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841716"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848145"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853440"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841716"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9078685"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9068638"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9090410"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9078684"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787807"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678041"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782999"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819000"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678041"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357310"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211743"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405239"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775199"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869160"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260298"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211826"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10091834"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357310"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869160"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849849"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505614"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308599" y="3200838"/>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1152249"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374282"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264771"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211698"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328965"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930083"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10031594"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505614"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351233"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280370" y="28318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245569"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484573"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865781"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512956"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831423"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793709"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613235"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786617"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623685" y="1671349"/>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54875" y="1885740"/>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620000" y="2864971"/>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663188" y="1913057"/>
                <a:ext cx="6655181" cy="39941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663188" y="1913057"/>
                <a:ext cx="6655181" cy="3994119"/>
              </a:xfrm>
              <a:prstGeom prst="rect">
                <a:avLst/>
              </a:prstGeom>
              <a:blipFill>
                <a:blip r:embed="rId3"/>
                <a:stretch>
                  <a:fillRect l="-1714" t="-94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620000" y="2158205"/>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9090</TotalTime>
  <Words>14164</Words>
  <Application>Microsoft Macintosh PowerPoint</Application>
  <PresentationFormat>Widescreen</PresentationFormat>
  <Paragraphs>2527</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1116</cp:revision>
  <cp:lastPrinted>2025-07-02T00:40:55Z</cp:lastPrinted>
  <dcterms:created xsi:type="dcterms:W3CDTF">2021-07-06T18:24:07Z</dcterms:created>
  <dcterms:modified xsi:type="dcterms:W3CDTF">2025-11-21T22:35:09Z</dcterms:modified>
  <cp:category/>
</cp:coreProperties>
</file>